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301" r:id="rId4"/>
    <p:sldId id="303" r:id="rId5"/>
    <p:sldId id="304" r:id="rId6"/>
    <p:sldId id="305" r:id="rId7"/>
    <p:sldId id="306" r:id="rId8"/>
    <p:sldId id="298" r:id="rId9"/>
    <p:sldId id="293" r:id="rId10"/>
    <p:sldId id="300" r:id="rId11"/>
    <p:sldId id="294" r:id="rId12"/>
    <p:sldId id="308" r:id="rId13"/>
    <p:sldId id="307" r:id="rId14"/>
    <p:sldId id="296" r:id="rId15"/>
    <p:sldId id="297" r:id="rId16"/>
    <p:sldId id="299" r:id="rId17"/>
    <p:sldId id="264" r:id="rId18"/>
    <p:sldId id="263" r:id="rId19"/>
    <p:sldId id="266" r:id="rId20"/>
    <p:sldId id="285" r:id="rId21"/>
    <p:sldId id="280" r:id="rId22"/>
    <p:sldId id="286" r:id="rId23"/>
    <p:sldId id="287" r:id="rId24"/>
    <p:sldId id="289" r:id="rId25"/>
    <p:sldId id="288" r:id="rId26"/>
    <p:sldId id="274" r:id="rId27"/>
    <p:sldId id="275" r:id="rId28"/>
    <p:sldId id="279" r:id="rId29"/>
    <p:sldId id="282" r:id="rId30"/>
    <p:sldId id="259" r:id="rId31"/>
    <p:sldId id="283"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4028" autoAdjust="0"/>
  </p:normalViewPr>
  <p:slideViewPr>
    <p:cSldViewPr snapToGrid="0">
      <p:cViewPr varScale="1">
        <p:scale>
          <a:sx n="46" d="100"/>
          <a:sy n="46" d="100"/>
        </p:scale>
        <p:origin x="293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75DB91-796D-4679-B2F6-A970767375D4}" type="datetimeFigureOut">
              <a:rPr lang="en-GB" smtClean="0"/>
              <a:t>31/05/2017</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120F7B-B424-4945-BF26-3A8EEE2F095C}" type="slidenum">
              <a:rPr lang="en-GB" smtClean="0"/>
              <a:t>‹#›</a:t>
            </a:fld>
            <a:endParaRPr lang="en-GB" dirty="0"/>
          </a:p>
        </p:txBody>
      </p:sp>
    </p:spTree>
    <p:extLst>
      <p:ext uri="{BB962C8B-B14F-4D97-AF65-F5344CB8AC3E}">
        <p14:creationId xmlns:p14="http://schemas.microsoft.com/office/powerpoint/2010/main" val="133842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120F7B-B424-4945-BF26-3A8EEE2F095C}" type="slidenum">
              <a:rPr lang="en-GB" smtClean="0"/>
              <a:t>1</a:t>
            </a:fld>
            <a:endParaRPr lang="en-GB" dirty="0"/>
          </a:p>
        </p:txBody>
      </p:sp>
    </p:spTree>
    <p:extLst>
      <p:ext uri="{BB962C8B-B14F-4D97-AF65-F5344CB8AC3E}">
        <p14:creationId xmlns:p14="http://schemas.microsoft.com/office/powerpoint/2010/main" val="2618907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then became the focus of research as part of the Masters.  </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11</a:t>
            </a:fld>
            <a:endParaRPr lang="en-GB" dirty="0"/>
          </a:p>
        </p:txBody>
      </p:sp>
    </p:spTree>
    <p:extLst>
      <p:ext uri="{BB962C8B-B14F-4D97-AF65-F5344CB8AC3E}">
        <p14:creationId xmlns:p14="http://schemas.microsoft.com/office/powerpoint/2010/main" val="3646359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part of the research teachers and pupils within the school were asked</a:t>
            </a:r>
            <a:r>
              <a:rPr lang="en-GB" baseline="0" dirty="0"/>
              <a:t> to participate in Meditative Prayer and record feedback/experience of it. The staff were asked the following questions:</a:t>
            </a:r>
          </a:p>
          <a:p>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12</a:t>
            </a:fld>
            <a:endParaRPr lang="en-GB" dirty="0"/>
          </a:p>
        </p:txBody>
      </p:sp>
    </p:spTree>
    <p:extLst>
      <p:ext uri="{BB962C8B-B14F-4D97-AF65-F5344CB8AC3E}">
        <p14:creationId xmlns:p14="http://schemas.microsoft.com/office/powerpoint/2010/main" val="95257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dirty="0"/>
              <a:t>The following</a:t>
            </a:r>
            <a:r>
              <a:rPr lang="en-GB" baseline="0" dirty="0"/>
              <a:t> themes emerged from the responses:</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13</a:t>
            </a:fld>
            <a:endParaRPr lang="en-GB" dirty="0"/>
          </a:p>
        </p:txBody>
      </p:sp>
    </p:spTree>
    <p:extLst>
      <p:ext uri="{BB962C8B-B14F-4D97-AF65-F5344CB8AC3E}">
        <p14:creationId xmlns:p14="http://schemas.microsoft.com/office/powerpoint/2010/main" val="183678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Direct links to core aspects of the curriculum:</a:t>
            </a:r>
          </a:p>
          <a:p>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14</a:t>
            </a:fld>
            <a:endParaRPr lang="en-GB" dirty="0"/>
          </a:p>
        </p:txBody>
      </p:sp>
    </p:spTree>
    <p:extLst>
      <p:ext uri="{BB962C8B-B14F-4D97-AF65-F5344CB8AC3E}">
        <p14:creationId xmlns:p14="http://schemas.microsoft.com/office/powerpoint/2010/main" val="5181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challenges to using meditative prayer in the classroom:</a:t>
            </a:r>
          </a:p>
        </p:txBody>
      </p:sp>
      <p:sp>
        <p:nvSpPr>
          <p:cNvPr id="4" name="Slide Number Placeholder 3"/>
          <p:cNvSpPr>
            <a:spLocks noGrp="1"/>
          </p:cNvSpPr>
          <p:nvPr>
            <p:ph type="sldNum" sz="quarter" idx="10"/>
          </p:nvPr>
        </p:nvSpPr>
        <p:spPr/>
        <p:txBody>
          <a:bodyPr/>
          <a:lstStyle/>
          <a:p>
            <a:fld id="{5F120F7B-B424-4945-BF26-3A8EEE2F095C}" type="slidenum">
              <a:rPr lang="en-GB" smtClean="0"/>
              <a:t>15</a:t>
            </a:fld>
            <a:endParaRPr lang="en-GB" dirty="0"/>
          </a:p>
        </p:txBody>
      </p:sp>
    </p:spTree>
    <p:extLst>
      <p:ext uri="{BB962C8B-B14F-4D97-AF65-F5344CB8AC3E}">
        <p14:creationId xmlns:p14="http://schemas.microsoft.com/office/powerpoint/2010/main" val="158297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majority of teachers felt that a whole school approach was required. Stacy has since developed resources to help staff to plan a meditative prayer session. These are available to download on the RE Department’s website. </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16</a:t>
            </a:fld>
            <a:endParaRPr lang="en-GB" dirty="0"/>
          </a:p>
        </p:txBody>
      </p:sp>
    </p:spTree>
    <p:extLst>
      <p:ext uri="{BB962C8B-B14F-4D97-AF65-F5344CB8AC3E}">
        <p14:creationId xmlns:p14="http://schemas.microsoft.com/office/powerpoint/2010/main" val="91609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part</a:t>
            </a:r>
            <a:r>
              <a:rPr lang="en-GB" baseline="0" dirty="0"/>
              <a:t> of the presentation we are going to look at practical ways of enhancing the prayer life of the pupils in our classrooms but also in the wider school community</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17</a:t>
            </a:fld>
            <a:endParaRPr lang="en-GB" dirty="0"/>
          </a:p>
        </p:txBody>
      </p:sp>
    </p:spTree>
    <p:extLst>
      <p:ext uri="{BB962C8B-B14F-4D97-AF65-F5344CB8AC3E}">
        <p14:creationId xmlns:p14="http://schemas.microsoft.com/office/powerpoint/2010/main" val="2912027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 we aiming for?</a:t>
            </a:r>
          </a:p>
        </p:txBody>
      </p:sp>
      <p:sp>
        <p:nvSpPr>
          <p:cNvPr id="4" name="Slide Number Placeholder 3"/>
          <p:cNvSpPr>
            <a:spLocks noGrp="1"/>
          </p:cNvSpPr>
          <p:nvPr>
            <p:ph type="sldNum" sz="quarter" idx="10"/>
          </p:nvPr>
        </p:nvSpPr>
        <p:spPr/>
        <p:txBody>
          <a:bodyPr/>
          <a:lstStyle/>
          <a:p>
            <a:fld id="{5F120F7B-B424-4945-BF26-3A8EEE2F095C}" type="slidenum">
              <a:rPr lang="en-GB" smtClean="0"/>
              <a:t>18</a:t>
            </a:fld>
            <a:endParaRPr lang="en-GB" dirty="0"/>
          </a:p>
        </p:txBody>
      </p:sp>
    </p:spTree>
    <p:extLst>
      <p:ext uri="{BB962C8B-B14F-4D97-AF65-F5344CB8AC3E}">
        <p14:creationId xmlns:p14="http://schemas.microsoft.com/office/powerpoint/2010/main" val="2096089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In order to provide meaningful prayer experiences for the pupils in our class</a:t>
            </a:r>
            <a:r>
              <a:rPr lang="en-GB" sz="1200" kern="1200" baseline="0" dirty="0">
                <a:solidFill>
                  <a:schemeClr val="tx1"/>
                </a:solidFill>
                <a:latin typeface="+mn-lt"/>
                <a:ea typeface="+mn-ea"/>
                <a:cs typeface="+mn-cs"/>
              </a:rPr>
              <a:t> we need to take time to plan and consider what the experience will look like. </a:t>
            </a:r>
          </a:p>
          <a:p>
            <a:r>
              <a:rPr lang="en-GB" sz="1200" kern="1200" dirty="0">
                <a:solidFill>
                  <a:schemeClr val="tx1"/>
                </a:solidFill>
                <a:latin typeface="+mn-lt"/>
                <a:ea typeface="+mn-ea"/>
                <a:cs typeface="+mn-cs"/>
              </a:rPr>
              <a:t>So the first thing is to ensure that it is age and stage appropriate</a:t>
            </a:r>
            <a:r>
              <a:rPr lang="en-GB" sz="1200" kern="1200" baseline="0" dirty="0">
                <a:solidFill>
                  <a:schemeClr val="tx1"/>
                </a:solidFill>
                <a:latin typeface="+mn-lt"/>
                <a:ea typeface="+mn-ea"/>
                <a:cs typeface="+mn-cs"/>
              </a:rPr>
              <a:t>. Both in the sense of the format that we adopt but also in the timing of the prayer experience. It is also important to provide a variety of types of prayer experiences throughout the year such as </a:t>
            </a:r>
            <a:r>
              <a:rPr lang="en-GB" sz="1200" kern="1200" dirty="0">
                <a:solidFill>
                  <a:schemeClr val="tx1"/>
                </a:solidFill>
                <a:latin typeface="+mn-lt"/>
                <a:ea typeface="+mn-ea"/>
                <a:cs typeface="+mn-cs"/>
              </a:rPr>
              <a:t>(meditative, reciting prayers</a:t>
            </a:r>
            <a:r>
              <a:rPr lang="en-GB" sz="1200" kern="1200" baseline="0" dirty="0">
                <a:solidFill>
                  <a:schemeClr val="tx1"/>
                </a:solidFill>
                <a:latin typeface="+mn-lt"/>
                <a:ea typeface="+mn-ea"/>
                <a:cs typeface="+mn-cs"/>
              </a:rPr>
              <a:t> together such as the </a:t>
            </a:r>
            <a:r>
              <a:rPr lang="en-GB" sz="1200" kern="1200" dirty="0">
                <a:solidFill>
                  <a:schemeClr val="tx1"/>
                </a:solidFill>
                <a:latin typeface="+mn-lt"/>
                <a:ea typeface="+mn-ea"/>
                <a:cs typeface="+mn-cs"/>
              </a:rPr>
              <a:t>rosary,</a:t>
            </a:r>
            <a:r>
              <a:rPr lang="en-GB" sz="1200" kern="1200" baseline="0" dirty="0">
                <a:solidFill>
                  <a:schemeClr val="tx1"/>
                </a:solidFill>
                <a:latin typeface="+mn-lt"/>
                <a:ea typeface="+mn-ea"/>
                <a:cs typeface="+mn-cs"/>
              </a:rPr>
              <a:t> prayer service – scripture, intercessions, hymns etc.)</a:t>
            </a:r>
          </a:p>
          <a:p>
            <a:endParaRPr lang="en-GB"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With regards to timing</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it is important</a:t>
            </a:r>
            <a:r>
              <a:rPr lang="en-GB" sz="1200" kern="1200" baseline="0" dirty="0">
                <a:solidFill>
                  <a:schemeClr val="tx1"/>
                </a:solidFill>
                <a:latin typeface="+mn-lt"/>
                <a:ea typeface="+mn-ea"/>
                <a:cs typeface="+mn-cs"/>
              </a:rPr>
              <a:t> to </a:t>
            </a:r>
            <a:r>
              <a:rPr lang="en-GB" sz="1200" kern="1200" dirty="0">
                <a:solidFill>
                  <a:schemeClr val="tx1"/>
                </a:solidFill>
                <a:latin typeface="+mn-lt"/>
                <a:ea typeface="+mn-ea"/>
                <a:cs typeface="+mn-cs"/>
              </a:rPr>
              <a:t>keep prayer experiences in the classroom short initially</a:t>
            </a:r>
            <a:r>
              <a:rPr lang="en-GB" sz="1200" kern="1200" baseline="0" dirty="0">
                <a:solidFill>
                  <a:schemeClr val="tx1"/>
                </a:solidFill>
                <a:latin typeface="+mn-lt"/>
                <a:ea typeface="+mn-ea"/>
                <a:cs typeface="+mn-cs"/>
              </a:rPr>
              <a:t> and build up – naughty step – general rule of thumb is that children should be able to sit in quiet prayer for 1 minute for every year of their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It is important that the pupils realise that this is a different type</a:t>
            </a:r>
            <a:r>
              <a:rPr lang="en-GB" sz="1200" kern="1200" baseline="0" dirty="0">
                <a:solidFill>
                  <a:schemeClr val="tx1"/>
                </a:solidFill>
                <a:latin typeface="+mn-lt"/>
                <a:ea typeface="+mn-ea"/>
                <a:cs typeface="+mn-cs"/>
              </a:rPr>
              <a:t> of experience from other learning activities that take place in the classroom – this is time for them to communicate with God – so a change in the ambience is helpful – reduce the lighting – having an LED candle (as most schools are no longer allowed to light candles) –  quiet </a:t>
            </a:r>
            <a:r>
              <a:rPr lang="en-GB" sz="1200" kern="1200" dirty="0">
                <a:solidFill>
                  <a:schemeClr val="tx1"/>
                </a:solidFill>
                <a:latin typeface="+mn-lt"/>
                <a:ea typeface="+mn-ea"/>
                <a:cs typeface="+mn-cs"/>
              </a:rPr>
              <a:t>Music in the background can help to settle </a:t>
            </a:r>
            <a:r>
              <a:rPr lang="en-GB" sz="1200" kern="1200" baseline="0" dirty="0">
                <a:solidFill>
                  <a:schemeClr val="tx1"/>
                </a:solidFill>
                <a:latin typeface="+mn-lt"/>
                <a:ea typeface="+mn-ea"/>
                <a:cs typeface="+mn-cs"/>
              </a:rPr>
              <a:t>the children, breaks the silence and signifies a change in tone.</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Focal point (liturgical colour, image, icon</a:t>
            </a:r>
            <a:r>
              <a:rPr lang="en-GB" sz="1200" kern="1200" baseline="0" dirty="0">
                <a:solidFill>
                  <a:schemeClr val="tx1"/>
                </a:solidFill>
                <a:latin typeface="+mn-lt"/>
                <a:ea typeface="+mn-ea"/>
                <a:cs typeface="+mn-cs"/>
              </a:rPr>
              <a:t> that is connected to theme of the prayer, </a:t>
            </a:r>
            <a:r>
              <a:rPr lang="en-GB" sz="1200" kern="1200" dirty="0">
                <a:solidFill>
                  <a:schemeClr val="tx1"/>
                </a:solidFill>
                <a:latin typeface="+mn-lt"/>
                <a:ea typeface="+mn-ea"/>
                <a:cs typeface="+mn-cs"/>
              </a:rPr>
              <a:t>scripture open)</a:t>
            </a: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Posture (breathing and relaxation exercises) training</a:t>
            </a:r>
            <a:r>
              <a:rPr lang="en-GB" sz="1200" kern="1200" baseline="0" dirty="0">
                <a:solidFill>
                  <a:schemeClr val="tx1"/>
                </a:solidFill>
                <a:latin typeface="+mn-lt"/>
                <a:ea typeface="+mn-ea"/>
                <a:cs typeface="+mn-cs"/>
              </a:rPr>
              <a:t> the children to clear their minds, still their bodies is an important life skill – relaxation – HWB but it is essential in order for them to focus on the prayer that they’re about to participate in.</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Relevant – we are naturally very good in primary schools at praying for pupils intentions and for global and national issues that occur such as people affected by natural disasters etc. but making sure that the pupils are aware that we are obliged to pray for others and that prayer experiences are both relevant to them and also issues in the wider world.</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Prayer</a:t>
            </a:r>
            <a:r>
              <a:rPr lang="en-GB" sz="1200" kern="1200" baseline="0" dirty="0">
                <a:solidFill>
                  <a:schemeClr val="tx1"/>
                </a:solidFill>
                <a:latin typeface="+mn-lt"/>
                <a:ea typeface="+mn-ea"/>
                <a:cs typeface="+mn-cs"/>
              </a:rPr>
              <a:t> connects us to the wider community of faith. Opportunities for pupils to participate in activities based on prayer through homework tasks encouraging prayer at home, opportunities for the school to gather together to celebrate feast days, devotions, First Friday Mass, where possible to gather together with members of the parish community to pray together. </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19</a:t>
            </a:fld>
            <a:endParaRPr lang="en-GB" dirty="0"/>
          </a:p>
        </p:txBody>
      </p:sp>
    </p:spTree>
    <p:extLst>
      <p:ext uri="{BB962C8B-B14F-4D97-AF65-F5344CB8AC3E}">
        <p14:creationId xmlns:p14="http://schemas.microsoft.com/office/powerpoint/2010/main" val="3179738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take time to discuss prayer with children</a:t>
            </a:r>
            <a:r>
              <a:rPr lang="en-GB" baseline="0" dirty="0"/>
              <a:t> and to emphasise that it is a conversation with God. There are times when use traditional prayers of the Church, there are times when we use our own words to formulate prayers in thanksgiving for something or to communicate something we are concerned about but its also important to encourage children to engage in a conversational style of prayer where they entrust their worries/concerns to God and also to emphasise that all conversations require times when we are silent and listen. </a:t>
            </a:r>
          </a:p>
          <a:p>
            <a:endParaRPr lang="en-GB" baseline="0" dirty="0"/>
          </a:p>
          <a:p>
            <a:r>
              <a:rPr lang="en-GB" baseline="0" dirty="0"/>
              <a:t>There are a few different ways of making this more tangible for children that we will look at now.</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20</a:t>
            </a:fld>
            <a:endParaRPr lang="en-GB" dirty="0"/>
          </a:p>
        </p:txBody>
      </p:sp>
    </p:spTree>
    <p:extLst>
      <p:ext uri="{BB962C8B-B14F-4D97-AF65-F5344CB8AC3E}">
        <p14:creationId xmlns:p14="http://schemas.microsoft.com/office/powerpoint/2010/main" val="195056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2</a:t>
            </a:fld>
            <a:endParaRPr lang="en-GB" dirty="0"/>
          </a:p>
        </p:txBody>
      </p:sp>
    </p:spTree>
    <p:extLst>
      <p:ext uri="{BB962C8B-B14F-4D97-AF65-F5344CB8AC3E}">
        <p14:creationId xmlns:p14="http://schemas.microsoft.com/office/powerpoint/2010/main" val="2985119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is the prayer Journal. </a:t>
            </a:r>
          </a:p>
          <a:p>
            <a:endParaRPr lang="en-GB" dirty="0"/>
          </a:p>
          <a:p>
            <a:r>
              <a:rPr lang="en-GB" dirty="0"/>
              <a:t>I really liked this idea which I found on a website called Look to Him and Be Radiant. (details later) This version is for older children but it could easily be adapted fro younger children by having them illustrate rather than write</a:t>
            </a:r>
            <a:r>
              <a:rPr lang="en-GB" baseline="0" dirty="0"/>
              <a:t>. For older children they can record what they are learning about types of prayer, reflections after meditation, favourite prayers that they’ve gathered, quotes from scripture that you want the to reflect on and so on. It becomes like a diary of their conversations with God, their reflections on their own personal faith journey. </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21</a:t>
            </a:fld>
            <a:endParaRPr lang="en-GB" dirty="0"/>
          </a:p>
        </p:txBody>
      </p:sp>
    </p:spTree>
    <p:extLst>
      <p:ext uri="{BB962C8B-B14F-4D97-AF65-F5344CB8AC3E}">
        <p14:creationId xmlns:p14="http://schemas.microsoft.com/office/powerpoint/2010/main" val="2813605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encourage children to pray</a:t>
            </a:r>
            <a:r>
              <a:rPr lang="en-GB" baseline="0" dirty="0"/>
              <a:t> for others Pope Francis uses the five finger prayer. </a:t>
            </a:r>
          </a:p>
          <a:p>
            <a:r>
              <a:rPr lang="en-GB" baseline="0" dirty="0"/>
              <a:t>Thumb – closest to you – pray for those closest to you</a:t>
            </a:r>
          </a:p>
          <a:p>
            <a:r>
              <a:rPr lang="en-GB" baseline="0" dirty="0"/>
              <a:t>Index finger – pray for those who teach you</a:t>
            </a:r>
          </a:p>
          <a:p>
            <a:r>
              <a:rPr lang="en-GB" baseline="0" dirty="0"/>
              <a:t>Tallest finger – pray for our leaders</a:t>
            </a:r>
          </a:p>
          <a:p>
            <a:r>
              <a:rPr lang="en-GB" baseline="0" dirty="0"/>
              <a:t>Weakest finger – pray for those who are sick, suffering</a:t>
            </a:r>
          </a:p>
          <a:p>
            <a:r>
              <a:rPr lang="en-GB" baseline="0" dirty="0"/>
              <a:t>Smallest finger – pray for yourself – perspective after prayer for others. </a:t>
            </a:r>
          </a:p>
          <a:p>
            <a:endParaRPr lang="en-GB" baseline="0" dirty="0"/>
          </a:p>
          <a:p>
            <a:r>
              <a:rPr lang="en-GB" baseline="0" dirty="0"/>
              <a:t>Various activities to help children to learn this method online – this I found on Look to Him and Be Radiant</a:t>
            </a:r>
          </a:p>
          <a:p>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22</a:t>
            </a:fld>
            <a:endParaRPr lang="en-GB" dirty="0"/>
          </a:p>
        </p:txBody>
      </p:sp>
    </p:spTree>
    <p:extLst>
      <p:ext uri="{BB962C8B-B14F-4D97-AF65-F5344CB8AC3E}">
        <p14:creationId xmlns:p14="http://schemas.microsoft.com/office/powerpoint/2010/main" val="3510187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Prayer keyring was another good idea to encourage children to structure their prayer and to remind them to include the various types of prayer available</a:t>
            </a:r>
            <a:r>
              <a:rPr lang="en-GB" baseline="0" dirty="0"/>
              <a:t> at </a:t>
            </a:r>
            <a:r>
              <a:rPr lang="en-GB" dirty="0"/>
              <a:t>Catholic Icing .com</a:t>
            </a:r>
          </a:p>
        </p:txBody>
      </p:sp>
      <p:sp>
        <p:nvSpPr>
          <p:cNvPr id="4" name="Slide Number Placeholder 3"/>
          <p:cNvSpPr>
            <a:spLocks noGrp="1"/>
          </p:cNvSpPr>
          <p:nvPr>
            <p:ph type="sldNum" sz="quarter" idx="10"/>
          </p:nvPr>
        </p:nvSpPr>
        <p:spPr/>
        <p:txBody>
          <a:bodyPr/>
          <a:lstStyle/>
          <a:p>
            <a:fld id="{5F120F7B-B424-4945-BF26-3A8EEE2F095C}" type="slidenum">
              <a:rPr lang="en-GB" smtClean="0"/>
              <a:t>23</a:t>
            </a:fld>
            <a:endParaRPr lang="en-GB" dirty="0"/>
          </a:p>
        </p:txBody>
      </p:sp>
    </p:spTree>
    <p:extLst>
      <p:ext uri="{BB962C8B-B14F-4D97-AF65-F5344CB8AC3E}">
        <p14:creationId xmlns:p14="http://schemas.microsoft.com/office/powerpoint/2010/main" val="3365774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tangible way to encourage children to pray for others</a:t>
            </a:r>
            <a:r>
              <a:rPr lang="en-GB" baseline="0" dirty="0"/>
              <a:t> is the prayer ribbon wall / frame. It can also be helpful to see if we give preference to one type of prayer over another. </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24</a:t>
            </a:fld>
            <a:endParaRPr lang="en-GB" dirty="0"/>
          </a:p>
        </p:txBody>
      </p:sp>
    </p:spTree>
    <p:extLst>
      <p:ext uri="{BB962C8B-B14F-4D97-AF65-F5344CB8AC3E}">
        <p14:creationId xmlns:p14="http://schemas.microsoft.com/office/powerpoint/2010/main" val="89368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Various</a:t>
            </a:r>
            <a:r>
              <a:rPr lang="en-GB" baseline="0" dirty="0"/>
              <a:t> versions </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25</a:t>
            </a:fld>
            <a:endParaRPr lang="en-GB" dirty="0"/>
          </a:p>
        </p:txBody>
      </p:sp>
    </p:spTree>
    <p:extLst>
      <p:ext uri="{BB962C8B-B14F-4D97-AF65-F5344CB8AC3E}">
        <p14:creationId xmlns:p14="http://schemas.microsoft.com/office/powerpoint/2010/main" val="971453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Participating in the traditional prayers of the Church also helps children to feel like part of the wider community of faith. </a:t>
            </a:r>
          </a:p>
          <a:p>
            <a:r>
              <a:rPr lang="en-GB" dirty="0"/>
              <a:t>Knowing the traditional</a:t>
            </a:r>
            <a:r>
              <a:rPr lang="en-GB" baseline="0" dirty="0"/>
              <a:t> </a:t>
            </a:r>
            <a:r>
              <a:rPr lang="en-GB" dirty="0"/>
              <a:t>prayers of the Church by heart is a gift for life –</a:t>
            </a:r>
            <a:r>
              <a:rPr lang="en-GB" baseline="0" dirty="0"/>
              <a:t>are </a:t>
            </a:r>
            <a:r>
              <a:rPr lang="en-GB" dirty="0"/>
              <a:t>give pupils the gift of prayer – there are many ways of encouraging children to learn things by heart – many strategies that we use in other curricular areas</a:t>
            </a:r>
            <a:r>
              <a:rPr lang="en-GB" baseline="0" dirty="0"/>
              <a:t> that we can apply. Setting them to a tune, cooperative learning strategies helping our group to learn, prayer book (flick forward)</a:t>
            </a:r>
          </a:p>
          <a:p>
            <a:endParaRPr lang="en-GB" baseline="0" dirty="0"/>
          </a:p>
          <a:p>
            <a:r>
              <a:rPr lang="en-GB" baseline="0" dirty="0"/>
              <a:t>Asking your school chaplain to arrange time for short periods of adoration is really important in helping children to understand the true presence in the Eucharist. Allows children time to engage in quiet reflective prayer</a:t>
            </a:r>
          </a:p>
          <a:p>
            <a:endParaRPr lang="en-GB" baseline="0" dirty="0"/>
          </a:p>
          <a:p>
            <a:r>
              <a:rPr lang="en-GB" baseline="0" dirty="0"/>
              <a:t>Litanies – can be a useful way of encouraging pupils to participate in whole class prayer – litanies to Mary. Thanksgiving, saints, depending on age and stage structure </a:t>
            </a:r>
          </a:p>
          <a:p>
            <a:endParaRPr lang="en-GB" baseline="0" dirty="0"/>
          </a:p>
          <a:p>
            <a:r>
              <a:rPr lang="en-GB" baseline="0" dirty="0"/>
              <a:t>Again in primary schools we are very good at connecting traditional prayers such as the rosary and stations of the cross to the liturgical year and the seasons of the Church. But being creative in how we encourage the children to engage with these prayers can help them to approach them with renewed enthusiasm. This could be done by asking each class to design a station for each mystery of the rosary / station of the cross (large frame to display them in). These can then be displayed throughout he school or in space where the children can visit a different station throughout the season. In the month of May – you could have outdoor stations for the mysteries of the rosary if you have a nice garden area.</a:t>
            </a:r>
          </a:p>
          <a:p>
            <a:endParaRPr lang="en-GB" baseline="0" dirty="0"/>
          </a:p>
          <a:p>
            <a:r>
              <a:rPr lang="en-GB" baseline="0" dirty="0"/>
              <a:t>Rosary - many schools also  have rosary groups during the month of May and October - before school/ lunchtime – these can be led by pupils and can be an opportunity to invite parents to join </a:t>
            </a:r>
            <a:endParaRPr lang="en-GB" dirty="0"/>
          </a:p>
          <a:p>
            <a:endParaRPr lang="en-GB" dirty="0"/>
          </a:p>
          <a:p>
            <a:r>
              <a:rPr lang="en-GB" dirty="0"/>
              <a:t>Procession – May,</a:t>
            </a:r>
            <a:r>
              <a:rPr lang="en-GB" baseline="0" dirty="0"/>
              <a:t> Corpus Christi, Patronal – again an opportunity for parents, member of the parish community to join helping us to develop as a community of faith.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26</a:t>
            </a:fld>
            <a:endParaRPr lang="en-GB" dirty="0"/>
          </a:p>
        </p:txBody>
      </p:sp>
    </p:spTree>
    <p:extLst>
      <p:ext uri="{BB962C8B-B14F-4D97-AF65-F5344CB8AC3E}">
        <p14:creationId xmlns:p14="http://schemas.microsoft.com/office/powerpoint/2010/main" val="3567010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Available to download from our website: </a:t>
            </a:r>
            <a:endParaRPr lang="en-GB" baseline="0" dirty="0"/>
          </a:p>
          <a:p>
            <a:endParaRPr lang="en-GB" dirty="0"/>
          </a:p>
          <a:p>
            <a:r>
              <a:rPr lang="en-GB" dirty="0"/>
              <a:t>Has</a:t>
            </a:r>
            <a:r>
              <a:rPr lang="en-GB" baseline="0" dirty="0"/>
              <a:t> the grid with the prayers for each stage from This Is Our Faith. The prayer book can be printed and sent home with homework tasks tor reinforce the learning of the prayer and also to encourage the pupils to pray with their parents/guardians. </a:t>
            </a:r>
            <a:endParaRPr lang="en-GB" dirty="0"/>
          </a:p>
        </p:txBody>
      </p:sp>
      <p:sp>
        <p:nvSpPr>
          <p:cNvPr id="4" name="Slide Number Placeholder 3"/>
          <p:cNvSpPr>
            <a:spLocks noGrp="1"/>
          </p:cNvSpPr>
          <p:nvPr>
            <p:ph type="sldNum" sz="quarter" idx="10"/>
          </p:nvPr>
        </p:nvSpPr>
        <p:spPr/>
        <p:txBody>
          <a:bodyPr/>
          <a:lstStyle/>
          <a:p>
            <a:fld id="{3A4EE1E8-E3DD-4EF1-AD3E-67520BEEF79E}" type="slidenum">
              <a:rPr lang="en-GB" smtClean="0"/>
              <a:t>27</a:t>
            </a:fld>
            <a:endParaRPr lang="en-GB"/>
          </a:p>
        </p:txBody>
      </p:sp>
    </p:spTree>
    <p:extLst>
      <p:ext uri="{BB962C8B-B14F-4D97-AF65-F5344CB8AC3E}">
        <p14:creationId xmlns:p14="http://schemas.microsoft.com/office/powerpoint/2010/main" val="905874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Encouraging</a:t>
            </a:r>
            <a:r>
              <a:rPr lang="en-GB" baseline="0" dirty="0">
                <a:effectLst/>
              </a:rPr>
              <a:t> children to develop habits of prayer is important and many ways of developing prayer that we have looked at already will encourage them to do this. It is also important that we model our habit of prayer – when we gather together, preparing for something, sharing our experience of prayer.  </a:t>
            </a:r>
          </a:p>
          <a:p>
            <a:endParaRPr lang="en-GB" baseline="0" dirty="0">
              <a:effectLst/>
            </a:endParaRPr>
          </a:p>
          <a:p>
            <a:r>
              <a:rPr lang="en-GB" baseline="0" dirty="0">
                <a:effectLst/>
              </a:rPr>
              <a:t>It is important to encourage them regularly reflect on their day and examine their conscience. This can be done by using the </a:t>
            </a:r>
            <a:r>
              <a:rPr lang="en-GB" baseline="0" dirty="0" err="1">
                <a:effectLst/>
              </a:rPr>
              <a:t>examen</a:t>
            </a:r>
            <a:r>
              <a:rPr lang="en-GB" baseline="0" dirty="0">
                <a:effectLst/>
              </a:rPr>
              <a:t> – </a:t>
            </a:r>
            <a:r>
              <a:rPr lang="en-GB" dirty="0">
                <a:effectLst/>
              </a:rPr>
              <a:t>a prayer of review which</a:t>
            </a:r>
            <a:r>
              <a:rPr lang="en-GB" baseline="0" dirty="0">
                <a:effectLst/>
              </a:rPr>
              <a:t> encourages a</a:t>
            </a:r>
            <a:r>
              <a:rPr lang="en-GB" dirty="0">
                <a:effectLst/>
              </a:rPr>
              <a:t> short reflection back over the day, recalling events and considering your feelings. The purpose is to become more aware of the ways in which God has been present to you</a:t>
            </a:r>
            <a:r>
              <a:rPr lang="en-GB" baseline="0" dirty="0">
                <a:effectLst/>
              </a:rPr>
              <a:t> and to consider your actions throughout the day. </a:t>
            </a:r>
          </a:p>
          <a:p>
            <a:endParaRPr lang="en-GB" baseline="0" dirty="0">
              <a:effectLst/>
            </a:endParaRPr>
          </a:p>
          <a:p>
            <a:r>
              <a:rPr lang="en-GB" baseline="0" dirty="0">
                <a:effectLst/>
              </a:rPr>
              <a:t>Pray as You Go is an excellent resource for prayer and meditation and they have a lovely </a:t>
            </a:r>
            <a:r>
              <a:rPr lang="en-GB" baseline="0" dirty="0" err="1">
                <a:effectLst/>
              </a:rPr>
              <a:t>examen</a:t>
            </a:r>
            <a:r>
              <a:rPr lang="en-GB" baseline="0" dirty="0">
                <a:effectLst/>
              </a:rPr>
              <a:t> for children which we will have a listen to now. </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28</a:t>
            </a:fld>
            <a:endParaRPr lang="en-GB" dirty="0"/>
          </a:p>
        </p:txBody>
      </p:sp>
    </p:spTree>
    <p:extLst>
      <p:ext uri="{BB962C8B-B14F-4D97-AF65-F5344CB8AC3E}">
        <p14:creationId xmlns:p14="http://schemas.microsoft.com/office/powerpoint/2010/main" val="3422682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120F7B-B424-4945-BF26-3A8EEE2F095C}" type="slidenum">
              <a:rPr lang="en-GB" smtClean="0"/>
              <a:t>29</a:t>
            </a:fld>
            <a:endParaRPr lang="en-GB" dirty="0"/>
          </a:p>
        </p:txBody>
      </p:sp>
    </p:spTree>
    <p:extLst>
      <p:ext uri="{BB962C8B-B14F-4D97-AF65-F5344CB8AC3E}">
        <p14:creationId xmlns:p14="http://schemas.microsoft.com/office/powerpoint/2010/main" val="1929037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 as You Go – daily reflection on the Gospel</a:t>
            </a:r>
            <a:r>
              <a:rPr lang="en-GB" baseline="0" dirty="0"/>
              <a:t> of the day , breathing exercises, relaxation exercises, the </a:t>
            </a:r>
            <a:r>
              <a:rPr lang="en-GB" baseline="0" dirty="0" err="1"/>
              <a:t>examen</a:t>
            </a:r>
            <a:endParaRPr lang="en-GB" baseline="0" dirty="0"/>
          </a:p>
          <a:p>
            <a:endParaRPr lang="en-GB" baseline="0" dirty="0"/>
          </a:p>
          <a:p>
            <a:r>
              <a:rPr lang="en-GB" baseline="0" dirty="0"/>
              <a:t>Come Pray the Rosary – tells you how many other people are praying the rosary at that time – leads you through the rosary </a:t>
            </a:r>
          </a:p>
          <a:p>
            <a:endParaRPr lang="en-GB" baseline="0" dirty="0"/>
          </a:p>
          <a:p>
            <a:r>
              <a:rPr lang="en-GB" baseline="0" dirty="0"/>
              <a:t>Catholic Icing – templates (keyring) and useful ideas for prayer</a:t>
            </a:r>
          </a:p>
          <a:p>
            <a:endParaRPr lang="en-GB" baseline="0" dirty="0"/>
          </a:p>
          <a:p>
            <a:r>
              <a:rPr lang="en-GB" baseline="0" dirty="0"/>
              <a:t>Look to Him an Be Radiant -  Templates and prayer ideas – journal, 5 finger prayer </a:t>
            </a:r>
            <a:r>
              <a:rPr lang="en-GB" baseline="0" dirty="0" err="1"/>
              <a:t>etc</a:t>
            </a:r>
            <a:r>
              <a:rPr lang="en-GB" baseline="0" dirty="0"/>
              <a:t> </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30</a:t>
            </a:fld>
            <a:endParaRPr lang="en-GB" dirty="0"/>
          </a:p>
        </p:txBody>
      </p:sp>
    </p:spTree>
    <p:extLst>
      <p:ext uri="{BB962C8B-B14F-4D97-AF65-F5344CB8AC3E}">
        <p14:creationId xmlns:p14="http://schemas.microsoft.com/office/powerpoint/2010/main" val="205999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err="1">
                <a:latin typeface="Times New Roman" panose="02020603050405020304" pitchFamily="18" charset="0"/>
                <a:cs typeface="Times New Roman" panose="02020603050405020304" pitchFamily="18" charset="0"/>
              </a:rPr>
              <a:t>YouCat</a:t>
            </a:r>
            <a:r>
              <a:rPr lang="en-GB" sz="1200" baseline="0" dirty="0">
                <a:latin typeface="Times New Roman" panose="02020603050405020304" pitchFamily="18" charset="0"/>
                <a:cs typeface="Times New Roman" panose="02020603050405020304" pitchFamily="18" charset="0"/>
              </a:rPr>
              <a:t> defines prayer as …Prayer is turning the heart toward God. When a person prays, he enters into a living relationship with God.</a:t>
            </a:r>
          </a:p>
          <a:p>
            <a:endParaRPr lang="en-GB" sz="1200" baseline="0" dirty="0">
              <a:latin typeface="Times New Roman" panose="02020603050405020304" pitchFamily="18" charset="0"/>
              <a:cs typeface="Times New Roman" panose="02020603050405020304" pitchFamily="18" charset="0"/>
            </a:endParaRPr>
          </a:p>
          <a:p>
            <a:r>
              <a:rPr lang="en-GB" sz="1200" baseline="0" dirty="0">
                <a:latin typeface="Times New Roman" panose="02020603050405020304" pitchFamily="18" charset="0"/>
                <a:cs typeface="Times New Roman" panose="02020603050405020304" pitchFamily="18" charset="0"/>
              </a:rPr>
              <a:t>It continues: Prayer is a gift one obtains through prayer</a:t>
            </a:r>
          </a:p>
          <a:p>
            <a:endParaRPr lang="en-GB" sz="1200" baseline="0" dirty="0">
              <a:latin typeface="Times New Roman" panose="02020603050405020304" pitchFamily="18" charset="0"/>
              <a:cs typeface="Times New Roman" panose="02020603050405020304" pitchFamily="18" charset="0"/>
            </a:endParaRPr>
          </a:p>
          <a:p>
            <a:r>
              <a:rPr lang="en-GB" sz="1200" baseline="0">
                <a:latin typeface="Times New Roman" panose="02020603050405020304" pitchFamily="18" charset="0"/>
                <a:cs typeface="Times New Roman" panose="02020603050405020304" pitchFamily="18" charset="0"/>
              </a:rPr>
              <a:t>Like </a:t>
            </a:r>
            <a:r>
              <a:rPr lang="en-GB" sz="1200" baseline="0" dirty="0">
                <a:latin typeface="Times New Roman" panose="02020603050405020304" pitchFamily="18" charset="0"/>
                <a:cs typeface="Times New Roman" panose="02020603050405020304" pitchFamily="18" charset="0"/>
              </a:rPr>
              <a:t>relationship –we need to be in it for it to grow.</a:t>
            </a:r>
          </a:p>
          <a:p>
            <a:r>
              <a:rPr lang="en-GB" sz="1200" baseline="0" dirty="0">
                <a:latin typeface="Times New Roman" panose="02020603050405020304" pitchFamily="18" charset="0"/>
                <a:cs typeface="Times New Roman" panose="02020603050405020304" pitchFamily="18" charset="0"/>
              </a:rPr>
              <a:t>Where do we begin? How do we pray?</a:t>
            </a:r>
          </a:p>
          <a:p>
            <a:r>
              <a:rPr lang="en-GB" sz="1200" baseline="0" dirty="0">
                <a:latin typeface="Times New Roman" panose="02020603050405020304" pitchFamily="18" charset="0"/>
                <a:cs typeface="Times New Roman" panose="02020603050405020304" pitchFamily="18" charset="0"/>
              </a:rPr>
              <a:t>We talk!</a:t>
            </a:r>
          </a:p>
          <a:p>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3</a:t>
            </a:fld>
            <a:endParaRPr lang="en-GB" dirty="0"/>
          </a:p>
        </p:txBody>
      </p:sp>
    </p:spTree>
    <p:extLst>
      <p:ext uri="{BB962C8B-B14F-4D97-AF65-F5344CB8AC3E}">
        <p14:creationId xmlns:p14="http://schemas.microsoft.com/office/powerpoint/2010/main" val="626127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120F7B-B424-4945-BF26-3A8EEE2F095C}" type="slidenum">
              <a:rPr lang="en-GB" smtClean="0"/>
              <a:t>31</a:t>
            </a:fld>
            <a:endParaRPr lang="en-GB" dirty="0"/>
          </a:p>
        </p:txBody>
      </p:sp>
    </p:spTree>
    <p:extLst>
      <p:ext uri="{BB962C8B-B14F-4D97-AF65-F5344CB8AC3E}">
        <p14:creationId xmlns:p14="http://schemas.microsoft.com/office/powerpoint/2010/main" val="254954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746269" y="4735630"/>
            <a:ext cx="5438140" cy="3908614"/>
          </a:xfrm>
        </p:spPr>
        <p:txBody>
          <a:bodyPr/>
          <a:lstStyle/>
          <a:p>
            <a:r>
              <a:rPr lang="en-GB" sz="1400" dirty="0">
                <a:latin typeface="Times New Roman" panose="02020603050405020304" pitchFamily="18" charset="0"/>
                <a:cs typeface="Times New Roman" panose="02020603050405020304" pitchFamily="18" charset="0"/>
              </a:rPr>
              <a:t>The Catechism of the Catholic Church speaks</a:t>
            </a:r>
            <a:r>
              <a:rPr lang="en-GB" sz="1400" baseline="0" dirty="0">
                <a:latin typeface="Times New Roman" panose="02020603050405020304" pitchFamily="18" charset="0"/>
                <a:cs typeface="Times New Roman" panose="02020603050405020304" pitchFamily="18" charset="0"/>
              </a:rPr>
              <a:t> of</a:t>
            </a:r>
            <a:r>
              <a:rPr lang="en-GB" sz="1400" dirty="0">
                <a:latin typeface="Times New Roman" panose="02020603050405020304" pitchFamily="18" charset="0"/>
                <a:cs typeface="Times New Roman" panose="02020603050405020304" pitchFamily="18" charset="0"/>
              </a:rPr>
              <a:t> “three major expressions of prayer” (2699)</a:t>
            </a:r>
          </a:p>
        </p:txBody>
      </p:sp>
      <p:sp>
        <p:nvSpPr>
          <p:cNvPr id="4" name="Slide Number Placeholder 3"/>
          <p:cNvSpPr>
            <a:spLocks noGrp="1"/>
          </p:cNvSpPr>
          <p:nvPr>
            <p:ph type="sldNum" sz="quarter" idx="10"/>
          </p:nvPr>
        </p:nvSpPr>
        <p:spPr/>
        <p:txBody>
          <a:bodyPr/>
          <a:lstStyle/>
          <a:p>
            <a:fld id="{4D45E2C4-08BC-4445-A9DE-D3C050EE306E}" type="slidenum">
              <a:rPr lang="en-GB" smtClean="0"/>
              <a:t>4</a:t>
            </a:fld>
            <a:endParaRPr lang="en-GB"/>
          </a:p>
        </p:txBody>
      </p:sp>
    </p:spTree>
    <p:extLst>
      <p:ext uri="{BB962C8B-B14F-4D97-AF65-F5344CB8AC3E}">
        <p14:creationId xmlns:p14="http://schemas.microsoft.com/office/powerpoint/2010/main" val="28626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Basically it is a prayerful reflection on Our Lord aided by spiritual</a:t>
            </a:r>
            <a:r>
              <a:rPr lang="en-GB" baseline="0" dirty="0"/>
              <a:t> input: Scripture, Life of a Saint, rosary, image, icon.</a:t>
            </a:r>
          </a:p>
          <a:p>
            <a:endParaRPr lang="en-GB" baseline="0" dirty="0"/>
          </a:p>
          <a:p>
            <a:r>
              <a:rPr lang="en-GB" baseline="0" dirty="0"/>
              <a:t>Christian meditation is very different from eastern practices. It is entering into a time of awareness of God’s presence – the focus is Christ</a:t>
            </a:r>
          </a:p>
        </p:txBody>
      </p:sp>
      <p:sp>
        <p:nvSpPr>
          <p:cNvPr id="4" name="Slide Number Placeholder 3"/>
          <p:cNvSpPr>
            <a:spLocks noGrp="1"/>
          </p:cNvSpPr>
          <p:nvPr>
            <p:ph type="sldNum" sz="quarter" idx="10"/>
          </p:nvPr>
        </p:nvSpPr>
        <p:spPr/>
        <p:txBody>
          <a:bodyPr/>
          <a:lstStyle/>
          <a:p>
            <a:fld id="{5F120F7B-B424-4945-BF26-3A8EEE2F095C}" type="slidenum">
              <a:rPr lang="en-GB" smtClean="0"/>
              <a:t>6</a:t>
            </a:fld>
            <a:endParaRPr lang="en-GB" dirty="0"/>
          </a:p>
        </p:txBody>
      </p:sp>
    </p:spTree>
    <p:extLst>
      <p:ext uri="{BB962C8B-B14F-4D97-AF65-F5344CB8AC3E}">
        <p14:creationId xmlns:p14="http://schemas.microsoft.com/office/powerpoint/2010/main" val="75634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F120F7B-B424-4945-BF26-3A8EEE2F095C}" type="slidenum">
              <a:rPr lang="en-GB" smtClean="0"/>
              <a:t>7</a:t>
            </a:fld>
            <a:endParaRPr lang="en-GB" dirty="0"/>
          </a:p>
        </p:txBody>
      </p:sp>
    </p:spTree>
    <p:extLst>
      <p:ext uri="{BB962C8B-B14F-4D97-AF65-F5344CB8AC3E}">
        <p14:creationId xmlns:p14="http://schemas.microsoft.com/office/powerpoint/2010/main" val="103762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section was presented by Stacy </a:t>
            </a:r>
            <a:r>
              <a:rPr lang="en-GB" dirty="0" err="1"/>
              <a:t>Dodwell</a:t>
            </a:r>
            <a:r>
              <a:rPr lang="en-GB" baseline="0" dirty="0"/>
              <a:t> of St Monica’s Primary School Milton. Stacy recently completed the Masters at the University of Glasgow. The focus of her research was Meditative prayer in the primary classroom. </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8</a:t>
            </a:fld>
            <a:endParaRPr lang="en-GB" dirty="0"/>
          </a:p>
        </p:txBody>
      </p:sp>
    </p:spTree>
    <p:extLst>
      <p:ext uri="{BB962C8B-B14F-4D97-AF65-F5344CB8AC3E}">
        <p14:creationId xmlns:p14="http://schemas.microsoft.com/office/powerpoint/2010/main" val="349243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the Christian tradition the aim is to develop a relationship with God. </a:t>
            </a:r>
          </a:p>
          <a:p>
            <a:endParaRPr lang="en-GB" baseline="0" dirty="0"/>
          </a:p>
          <a:p>
            <a:r>
              <a:rPr lang="en-GB" baseline="0" dirty="0"/>
              <a:t>The following quote from the Catechism not only highlights the importance of meditative prayer but also suggests that it is something that we must be taught/learned. For us, in the Catholic primary school, its something that we can teach our pupils to do gradually. </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9</a:t>
            </a:fld>
            <a:endParaRPr lang="en-GB" dirty="0"/>
          </a:p>
        </p:txBody>
      </p:sp>
    </p:spTree>
    <p:extLst>
      <p:ext uri="{BB962C8B-B14F-4D97-AF65-F5344CB8AC3E}">
        <p14:creationId xmlns:p14="http://schemas.microsoft.com/office/powerpoint/2010/main" val="28509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Stacy</a:t>
            </a:r>
            <a:r>
              <a:rPr lang="en-GB" baseline="0" dirty="0"/>
              <a:t> first used Meditative Prayer with a Primary 6/7 class. The class: challenging behaviour, Friday afternoon slot between subjects P.E. and Golden Time which was particularly difficult – decided to use meditative prayer.</a:t>
            </a:r>
          </a:p>
          <a:p>
            <a:endParaRPr lang="en-GB" baseline="0" dirty="0"/>
          </a:p>
          <a:p>
            <a:r>
              <a:rPr lang="en-GB" baseline="0" dirty="0"/>
              <a:t>Over time the following changes in behaviour were noticeable: (slide) </a:t>
            </a:r>
            <a:endParaRPr lang="en-GB" dirty="0"/>
          </a:p>
        </p:txBody>
      </p:sp>
      <p:sp>
        <p:nvSpPr>
          <p:cNvPr id="4" name="Slide Number Placeholder 3"/>
          <p:cNvSpPr>
            <a:spLocks noGrp="1"/>
          </p:cNvSpPr>
          <p:nvPr>
            <p:ph type="sldNum" sz="quarter" idx="10"/>
          </p:nvPr>
        </p:nvSpPr>
        <p:spPr/>
        <p:txBody>
          <a:bodyPr/>
          <a:lstStyle/>
          <a:p>
            <a:fld id="{5F120F7B-B424-4945-BF26-3A8EEE2F095C}" type="slidenum">
              <a:rPr lang="en-GB" smtClean="0"/>
              <a:t>10</a:t>
            </a:fld>
            <a:endParaRPr lang="en-GB" dirty="0"/>
          </a:p>
        </p:txBody>
      </p:sp>
    </p:spTree>
    <p:extLst>
      <p:ext uri="{BB962C8B-B14F-4D97-AF65-F5344CB8AC3E}">
        <p14:creationId xmlns:p14="http://schemas.microsoft.com/office/powerpoint/2010/main" val="425019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F2771E-81ED-4838-AA8D-9CCC28493520}" type="datetimeFigureOut">
              <a:rPr lang="en-GB" smtClean="0"/>
              <a:t>31/05/2017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8563D5-B924-4039-849D-356F508ACB2B}" type="slidenum">
              <a:rPr lang="en-GB" smtClean="0"/>
              <a:t>‹#›</a:t>
            </a:fld>
            <a:endParaRPr lang="en-GB" dirty="0"/>
          </a:p>
        </p:txBody>
      </p:sp>
    </p:spTree>
    <p:extLst>
      <p:ext uri="{BB962C8B-B14F-4D97-AF65-F5344CB8AC3E}">
        <p14:creationId xmlns:p14="http://schemas.microsoft.com/office/powerpoint/2010/main" val="201454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F2771E-81ED-4838-AA8D-9CCC28493520}" type="datetimeFigureOut">
              <a:rPr lang="en-GB" smtClean="0"/>
              <a:t>31/05/2017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8563D5-B924-4039-849D-356F508ACB2B}" type="slidenum">
              <a:rPr lang="en-GB" smtClean="0"/>
              <a:t>‹#›</a:t>
            </a:fld>
            <a:endParaRPr lang="en-GB" dirty="0"/>
          </a:p>
        </p:txBody>
      </p:sp>
    </p:spTree>
    <p:extLst>
      <p:ext uri="{BB962C8B-B14F-4D97-AF65-F5344CB8AC3E}">
        <p14:creationId xmlns:p14="http://schemas.microsoft.com/office/powerpoint/2010/main" val="203447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F2771E-81ED-4838-AA8D-9CCC28493520}" type="datetimeFigureOut">
              <a:rPr lang="en-GB" smtClean="0"/>
              <a:t>31/05/2017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8563D5-B924-4039-849D-356F508ACB2B}" type="slidenum">
              <a:rPr lang="en-GB" smtClean="0"/>
              <a:t>‹#›</a:t>
            </a:fld>
            <a:endParaRPr lang="en-GB" dirty="0"/>
          </a:p>
        </p:txBody>
      </p:sp>
    </p:spTree>
    <p:extLst>
      <p:ext uri="{BB962C8B-B14F-4D97-AF65-F5344CB8AC3E}">
        <p14:creationId xmlns:p14="http://schemas.microsoft.com/office/powerpoint/2010/main" val="189214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F2771E-81ED-4838-AA8D-9CCC28493520}" type="datetimeFigureOut">
              <a:rPr lang="en-GB" smtClean="0"/>
              <a:t>31/05/2017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8563D5-B924-4039-849D-356F508ACB2B}" type="slidenum">
              <a:rPr lang="en-GB" smtClean="0"/>
              <a:t>‹#›</a:t>
            </a:fld>
            <a:endParaRPr lang="en-GB" dirty="0"/>
          </a:p>
        </p:txBody>
      </p:sp>
    </p:spTree>
    <p:extLst>
      <p:ext uri="{BB962C8B-B14F-4D97-AF65-F5344CB8AC3E}">
        <p14:creationId xmlns:p14="http://schemas.microsoft.com/office/powerpoint/2010/main" val="207034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F2771E-81ED-4838-AA8D-9CCC28493520}" type="datetimeFigureOut">
              <a:rPr lang="en-GB" smtClean="0"/>
              <a:t>31/05/2017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78563D5-B924-4039-849D-356F508ACB2B}" type="slidenum">
              <a:rPr lang="en-GB" smtClean="0"/>
              <a:t>‹#›</a:t>
            </a:fld>
            <a:endParaRPr lang="en-GB" dirty="0"/>
          </a:p>
        </p:txBody>
      </p:sp>
    </p:spTree>
    <p:extLst>
      <p:ext uri="{BB962C8B-B14F-4D97-AF65-F5344CB8AC3E}">
        <p14:creationId xmlns:p14="http://schemas.microsoft.com/office/powerpoint/2010/main" val="283882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F2771E-81ED-4838-AA8D-9CCC28493520}" type="datetimeFigureOut">
              <a:rPr lang="en-GB" smtClean="0"/>
              <a:t>31/05/2017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8563D5-B924-4039-849D-356F508ACB2B}" type="slidenum">
              <a:rPr lang="en-GB" smtClean="0"/>
              <a:t>‹#›</a:t>
            </a:fld>
            <a:endParaRPr lang="en-GB" dirty="0"/>
          </a:p>
        </p:txBody>
      </p:sp>
    </p:spTree>
    <p:extLst>
      <p:ext uri="{BB962C8B-B14F-4D97-AF65-F5344CB8AC3E}">
        <p14:creationId xmlns:p14="http://schemas.microsoft.com/office/powerpoint/2010/main" val="263021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F2771E-81ED-4838-AA8D-9CCC28493520}" type="datetimeFigureOut">
              <a:rPr lang="en-GB" smtClean="0"/>
              <a:t>31/05/2017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78563D5-B924-4039-849D-356F508ACB2B}" type="slidenum">
              <a:rPr lang="en-GB" smtClean="0"/>
              <a:t>‹#›</a:t>
            </a:fld>
            <a:endParaRPr lang="en-GB" dirty="0"/>
          </a:p>
        </p:txBody>
      </p:sp>
    </p:spTree>
    <p:extLst>
      <p:ext uri="{BB962C8B-B14F-4D97-AF65-F5344CB8AC3E}">
        <p14:creationId xmlns:p14="http://schemas.microsoft.com/office/powerpoint/2010/main" val="23133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F2771E-81ED-4838-AA8D-9CCC28493520}" type="datetimeFigureOut">
              <a:rPr lang="en-GB" smtClean="0"/>
              <a:t>31/05/2017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78563D5-B924-4039-849D-356F508ACB2B}" type="slidenum">
              <a:rPr lang="en-GB" smtClean="0"/>
              <a:t>‹#›</a:t>
            </a:fld>
            <a:endParaRPr lang="en-GB" dirty="0"/>
          </a:p>
        </p:txBody>
      </p:sp>
    </p:spTree>
    <p:extLst>
      <p:ext uri="{BB962C8B-B14F-4D97-AF65-F5344CB8AC3E}">
        <p14:creationId xmlns:p14="http://schemas.microsoft.com/office/powerpoint/2010/main" val="289647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771E-81ED-4838-AA8D-9CCC28493520}" type="datetimeFigureOut">
              <a:rPr lang="en-GB" smtClean="0"/>
              <a:t>31/05/2017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78563D5-B924-4039-849D-356F508ACB2B}" type="slidenum">
              <a:rPr lang="en-GB" smtClean="0"/>
              <a:t>‹#›</a:t>
            </a:fld>
            <a:endParaRPr lang="en-GB" dirty="0"/>
          </a:p>
        </p:txBody>
      </p:sp>
    </p:spTree>
    <p:extLst>
      <p:ext uri="{BB962C8B-B14F-4D97-AF65-F5344CB8AC3E}">
        <p14:creationId xmlns:p14="http://schemas.microsoft.com/office/powerpoint/2010/main" val="344379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F2771E-81ED-4838-AA8D-9CCC28493520}" type="datetimeFigureOut">
              <a:rPr lang="en-GB" smtClean="0"/>
              <a:t>31/05/2017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8563D5-B924-4039-849D-356F508ACB2B}" type="slidenum">
              <a:rPr lang="en-GB" smtClean="0"/>
              <a:t>‹#›</a:t>
            </a:fld>
            <a:endParaRPr lang="en-GB" dirty="0"/>
          </a:p>
        </p:txBody>
      </p:sp>
    </p:spTree>
    <p:extLst>
      <p:ext uri="{BB962C8B-B14F-4D97-AF65-F5344CB8AC3E}">
        <p14:creationId xmlns:p14="http://schemas.microsoft.com/office/powerpoint/2010/main" val="285968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F2771E-81ED-4838-AA8D-9CCC28493520}" type="datetimeFigureOut">
              <a:rPr lang="en-GB" smtClean="0"/>
              <a:t>31/05/2017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78563D5-B924-4039-849D-356F508ACB2B}" type="slidenum">
              <a:rPr lang="en-GB" smtClean="0"/>
              <a:t>‹#›</a:t>
            </a:fld>
            <a:endParaRPr lang="en-GB" dirty="0"/>
          </a:p>
        </p:txBody>
      </p:sp>
    </p:spTree>
    <p:extLst>
      <p:ext uri="{BB962C8B-B14F-4D97-AF65-F5344CB8AC3E}">
        <p14:creationId xmlns:p14="http://schemas.microsoft.com/office/powerpoint/2010/main" val="133944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771E-81ED-4838-AA8D-9CCC28493520}" type="datetimeFigureOut">
              <a:rPr lang="en-GB" smtClean="0"/>
              <a:t>31/05/2017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563D5-B924-4039-849D-356F508ACB2B}" type="slidenum">
              <a:rPr lang="en-GB" smtClean="0"/>
              <a:t>‹#›</a:t>
            </a:fld>
            <a:endParaRPr lang="en-GB" dirty="0"/>
          </a:p>
        </p:txBody>
      </p:sp>
    </p:spTree>
    <p:extLst>
      <p:ext uri="{BB962C8B-B14F-4D97-AF65-F5344CB8AC3E}">
        <p14:creationId xmlns:p14="http://schemas.microsoft.com/office/powerpoint/2010/main" val="164678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pray-as-you-go.org/prayer-resources/the-exam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ray-as-you-go.org/hom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looktohimandberadiant.blogspot.co.uk/" TargetMode="External"/><Relationship Id="rId5" Type="http://schemas.openxmlformats.org/officeDocument/2006/relationships/hyperlink" Target="http://www.catholicicing.com/" TargetMode="External"/><Relationship Id="rId4" Type="http://schemas.openxmlformats.org/officeDocument/2006/relationships/hyperlink" Target="http://www.comepraytherosary.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053" y="2456639"/>
            <a:ext cx="9144000" cy="2387600"/>
          </a:xfrm>
        </p:spPr>
        <p:txBody>
          <a:bodyPr/>
          <a:lstStyle/>
          <a:p>
            <a:pPr algn="l"/>
            <a:r>
              <a:rPr lang="en-GB" dirty="0">
                <a:solidFill>
                  <a:schemeClr val="bg1"/>
                </a:solidFill>
              </a:rPr>
              <a:t>Prayer and Meditation </a:t>
            </a:r>
          </a:p>
        </p:txBody>
      </p:sp>
      <p:sp>
        <p:nvSpPr>
          <p:cNvPr id="3" name="Subtitle 2"/>
          <p:cNvSpPr>
            <a:spLocks noGrp="1"/>
          </p:cNvSpPr>
          <p:nvPr>
            <p:ph type="subTitle" idx="1"/>
          </p:nvPr>
        </p:nvSpPr>
        <p:spPr>
          <a:xfrm>
            <a:off x="199052" y="5012191"/>
            <a:ext cx="10476035" cy="1655762"/>
          </a:xfrm>
        </p:spPr>
        <p:txBody>
          <a:bodyPr/>
          <a:lstStyle/>
          <a:p>
            <a:pPr algn="l"/>
            <a:r>
              <a:rPr lang="en-GB" dirty="0">
                <a:solidFill>
                  <a:schemeClr val="bg1"/>
                </a:solidFill>
              </a:rPr>
              <a:t>In the Primary School</a:t>
            </a:r>
          </a:p>
          <a:p>
            <a:pPr algn="l"/>
            <a:endParaRPr lang="en-GB" dirty="0">
              <a:solidFill>
                <a:schemeClr val="bg1"/>
              </a:solidFill>
            </a:endParaRPr>
          </a:p>
        </p:txBody>
      </p:sp>
    </p:spTree>
    <p:extLst>
      <p:ext uri="{BB962C8B-B14F-4D97-AF65-F5344CB8AC3E}">
        <p14:creationId xmlns:p14="http://schemas.microsoft.com/office/powerpoint/2010/main" val="355678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Primary 6/7 class</a:t>
            </a:r>
          </a:p>
          <a:p>
            <a:pPr marL="0" indent="0">
              <a:buNone/>
            </a:pPr>
            <a:endParaRPr lang="en-GB" dirty="0"/>
          </a:p>
          <a:p>
            <a:r>
              <a:rPr lang="en-GB" dirty="0"/>
              <a:t>Changes in behaviour:</a:t>
            </a:r>
          </a:p>
          <a:p>
            <a:pPr marL="109728" indent="0">
              <a:buNone/>
            </a:pPr>
            <a:r>
              <a:rPr lang="en-GB" dirty="0"/>
              <a:t>   - Less aggressive </a:t>
            </a:r>
          </a:p>
          <a:p>
            <a:pPr marL="109728" indent="0">
              <a:buNone/>
            </a:pPr>
            <a:r>
              <a:rPr lang="en-GB" dirty="0"/>
              <a:t>   - Take thinking time</a:t>
            </a:r>
          </a:p>
          <a:p>
            <a:pPr marL="109728" indent="0">
              <a:buNone/>
            </a:pPr>
            <a:r>
              <a:rPr lang="en-GB" dirty="0"/>
              <a:t>   - Improved concentration</a:t>
            </a:r>
          </a:p>
          <a:p>
            <a:pPr marL="109728" indent="0">
              <a:buNone/>
            </a:pPr>
            <a:r>
              <a:rPr lang="en-GB" dirty="0"/>
              <a:t>   - Improved literacy skills</a:t>
            </a:r>
          </a:p>
          <a:p>
            <a:pPr marL="109728" indent="0">
              <a:buNone/>
            </a:pPr>
            <a:r>
              <a:rPr lang="en-GB" dirty="0"/>
              <a:t>   - Discuss Scripture</a:t>
            </a:r>
          </a:p>
        </p:txBody>
      </p:sp>
      <p:sp>
        <p:nvSpPr>
          <p:cNvPr id="3" name="Title 2"/>
          <p:cNvSpPr>
            <a:spLocks noGrp="1"/>
          </p:cNvSpPr>
          <p:nvPr>
            <p:ph type="title"/>
          </p:nvPr>
        </p:nvSpPr>
        <p:spPr/>
        <p:txBody>
          <a:bodyPr>
            <a:normAutofit/>
          </a:bodyPr>
          <a:lstStyle/>
          <a:p>
            <a:r>
              <a:rPr lang="en-GB" dirty="0"/>
              <a:t>Why meditative prayer?</a:t>
            </a:r>
          </a:p>
        </p:txBody>
      </p:sp>
    </p:spTree>
    <p:extLst>
      <p:ext uri="{BB962C8B-B14F-4D97-AF65-F5344CB8AC3E}">
        <p14:creationId xmlns:p14="http://schemas.microsoft.com/office/powerpoint/2010/main" val="255785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481329"/>
            <a:ext cx="9144000" cy="4525963"/>
          </a:xfrm>
        </p:spPr>
        <p:txBody>
          <a:bodyPr/>
          <a:lstStyle/>
          <a:p>
            <a:endParaRPr lang="en-GB" dirty="0"/>
          </a:p>
          <a:p>
            <a:r>
              <a:rPr lang="en-GB" dirty="0"/>
              <a:t>Aim: </a:t>
            </a:r>
          </a:p>
          <a:p>
            <a:pPr marL="109728" indent="0">
              <a:buNone/>
            </a:pPr>
            <a:endParaRPr lang="en-GB" dirty="0"/>
          </a:p>
          <a:p>
            <a:pPr marL="109728" indent="0">
              <a:buNone/>
            </a:pPr>
            <a:r>
              <a:rPr lang="en-GB" dirty="0"/>
              <a:t>To explore the use of meditative prayer in the classroom from the perspective of the class teacher!</a:t>
            </a:r>
          </a:p>
          <a:p>
            <a:pPr marL="624078" indent="-514350">
              <a:buFont typeface="+mj-lt"/>
              <a:buAutoNum type="arabicPeriod"/>
            </a:pPr>
            <a:endParaRPr lang="en-GB" dirty="0"/>
          </a:p>
        </p:txBody>
      </p:sp>
      <p:sp>
        <p:nvSpPr>
          <p:cNvPr id="3" name="Title 2"/>
          <p:cNvSpPr>
            <a:spLocks noGrp="1"/>
          </p:cNvSpPr>
          <p:nvPr>
            <p:ph type="title"/>
          </p:nvPr>
        </p:nvSpPr>
        <p:spPr/>
        <p:txBody>
          <a:bodyPr/>
          <a:lstStyle/>
          <a:p>
            <a:r>
              <a:rPr lang="en-GB" dirty="0"/>
              <a:t>Research</a:t>
            </a:r>
          </a:p>
        </p:txBody>
      </p:sp>
    </p:spTree>
    <p:extLst>
      <p:ext uri="{BB962C8B-B14F-4D97-AF65-F5344CB8AC3E}">
        <p14:creationId xmlns:p14="http://schemas.microsoft.com/office/powerpoint/2010/main" val="72344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indent="-514350">
              <a:buFont typeface="+mj-lt"/>
              <a:buAutoNum type="arabicPeriod"/>
            </a:pPr>
            <a:r>
              <a:rPr lang="en-GB" dirty="0"/>
              <a:t>What do teachers consider to be the main features of meditative prayer?</a:t>
            </a:r>
          </a:p>
          <a:p>
            <a:pPr marL="624078" indent="-514350">
              <a:buFont typeface="+mj-lt"/>
              <a:buAutoNum type="arabicPeriod"/>
            </a:pPr>
            <a:r>
              <a:rPr lang="en-GB" dirty="0"/>
              <a:t>How prepared do teachers feel to lead this aspect of the curriculum?</a:t>
            </a:r>
          </a:p>
          <a:p>
            <a:pPr marL="624078" indent="-514350">
              <a:buFont typeface="+mj-lt"/>
              <a:buAutoNum type="arabicPeriod"/>
            </a:pPr>
            <a:r>
              <a:rPr lang="en-GB" dirty="0"/>
              <a:t>When using meditative prayer in the classroom, what would be the desired effect on your pupils?</a:t>
            </a:r>
          </a:p>
          <a:p>
            <a:pPr marL="624078" indent="-514350">
              <a:buFont typeface="+mj-lt"/>
              <a:buAutoNum type="arabicPeriod"/>
            </a:pPr>
            <a:r>
              <a:rPr lang="en-GB" dirty="0"/>
              <a:t>Does the use of meditative prayer inform any other aspects of your teaching?</a:t>
            </a:r>
          </a:p>
          <a:p>
            <a:pPr marL="624078" indent="-514350">
              <a:buFont typeface="+mj-lt"/>
              <a:buAutoNum type="arabicPeriod"/>
            </a:pPr>
            <a:r>
              <a:rPr lang="en-GB" dirty="0"/>
              <a:t>What challenges do teachers face in the classroom when using meditative prayer?</a:t>
            </a:r>
          </a:p>
          <a:p>
            <a:pPr marL="624078" indent="-514350">
              <a:buFont typeface="+mj-lt"/>
              <a:buAutoNum type="arabicPeriod"/>
            </a:pPr>
            <a:endParaRPr lang="en-GB" dirty="0"/>
          </a:p>
          <a:p>
            <a:endParaRPr lang="en-GB" dirty="0"/>
          </a:p>
        </p:txBody>
      </p:sp>
      <p:sp>
        <p:nvSpPr>
          <p:cNvPr id="3" name="Title 2"/>
          <p:cNvSpPr>
            <a:spLocks noGrp="1"/>
          </p:cNvSpPr>
          <p:nvPr>
            <p:ph type="title"/>
          </p:nvPr>
        </p:nvSpPr>
        <p:spPr/>
        <p:txBody>
          <a:bodyPr/>
          <a:lstStyle/>
          <a:p>
            <a:r>
              <a:rPr lang="en-GB" dirty="0"/>
              <a:t>Research</a:t>
            </a:r>
          </a:p>
        </p:txBody>
      </p:sp>
    </p:spTree>
    <p:extLst>
      <p:ext uri="{BB962C8B-B14F-4D97-AF65-F5344CB8AC3E}">
        <p14:creationId xmlns:p14="http://schemas.microsoft.com/office/powerpoint/2010/main" val="111097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1544" y="1268760"/>
            <a:ext cx="8229600" cy="5328592"/>
          </a:xfrm>
        </p:spPr>
        <p:txBody>
          <a:bodyPr>
            <a:normAutofit fontScale="92500" lnSpcReduction="20000"/>
          </a:bodyPr>
          <a:lstStyle/>
          <a:p>
            <a:r>
              <a:rPr lang="en-GB" dirty="0"/>
              <a:t>Relationship with God</a:t>
            </a:r>
          </a:p>
          <a:p>
            <a:r>
              <a:rPr lang="en-GB" dirty="0"/>
              <a:t>Calm atmosphere</a:t>
            </a:r>
          </a:p>
          <a:p>
            <a:r>
              <a:rPr lang="en-GB" dirty="0"/>
              <a:t>Reflection</a:t>
            </a:r>
          </a:p>
          <a:p>
            <a:r>
              <a:rPr lang="en-GB" dirty="0"/>
              <a:t>Prepared</a:t>
            </a:r>
          </a:p>
          <a:p>
            <a:r>
              <a:rPr lang="en-GB" dirty="0"/>
              <a:t>Not prepared</a:t>
            </a:r>
          </a:p>
          <a:p>
            <a:r>
              <a:rPr lang="en-GB" dirty="0"/>
              <a:t>Change in behaviours</a:t>
            </a:r>
          </a:p>
          <a:p>
            <a:r>
              <a:rPr lang="en-GB" dirty="0"/>
              <a:t>Literacy</a:t>
            </a:r>
          </a:p>
          <a:p>
            <a:r>
              <a:rPr lang="en-GB" dirty="0"/>
              <a:t>Health and Wellbeing</a:t>
            </a:r>
          </a:p>
          <a:p>
            <a:r>
              <a:rPr lang="en-GB" dirty="0"/>
              <a:t>Time constraints</a:t>
            </a:r>
          </a:p>
          <a:p>
            <a:r>
              <a:rPr lang="en-GB" dirty="0"/>
              <a:t>Reluctance/Disruptive behaviours</a:t>
            </a:r>
          </a:p>
          <a:p>
            <a:r>
              <a:rPr lang="en-GB" dirty="0"/>
              <a:t>Children  enjoy participating </a:t>
            </a:r>
          </a:p>
          <a:p>
            <a:r>
              <a:rPr lang="en-GB" dirty="0"/>
              <a:t>Whole school approach required</a:t>
            </a:r>
          </a:p>
          <a:p>
            <a:r>
              <a:rPr lang="en-GB" dirty="0"/>
              <a:t>Other</a:t>
            </a:r>
          </a:p>
        </p:txBody>
      </p:sp>
      <p:sp>
        <p:nvSpPr>
          <p:cNvPr id="3" name="Title 2"/>
          <p:cNvSpPr>
            <a:spLocks noGrp="1"/>
          </p:cNvSpPr>
          <p:nvPr>
            <p:ph type="title"/>
          </p:nvPr>
        </p:nvSpPr>
        <p:spPr/>
        <p:txBody>
          <a:bodyPr/>
          <a:lstStyle/>
          <a:p>
            <a:r>
              <a:rPr lang="en-GB" dirty="0"/>
              <a:t>Results - Themes</a:t>
            </a:r>
          </a:p>
        </p:txBody>
      </p:sp>
    </p:spTree>
    <p:extLst>
      <p:ext uri="{BB962C8B-B14F-4D97-AF65-F5344CB8AC3E}">
        <p14:creationId xmlns:p14="http://schemas.microsoft.com/office/powerpoint/2010/main" val="415680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a:p>
            <a:pPr>
              <a:buFontTx/>
              <a:buChar char="-"/>
            </a:pPr>
            <a:r>
              <a:rPr lang="en-GB" dirty="0"/>
              <a:t>Developing skills of reflection</a:t>
            </a:r>
          </a:p>
          <a:p>
            <a:pPr>
              <a:buFontTx/>
              <a:buChar char="-"/>
            </a:pPr>
            <a:r>
              <a:rPr lang="en-GB" dirty="0"/>
              <a:t>Developing interdisciplinary learning</a:t>
            </a:r>
          </a:p>
          <a:p>
            <a:pPr>
              <a:buFontTx/>
              <a:buChar char="-"/>
            </a:pPr>
            <a:r>
              <a:rPr lang="en-GB" dirty="0"/>
              <a:t>Direct curricular links to literacy, health and wellbeing and religious education</a:t>
            </a:r>
          </a:p>
        </p:txBody>
      </p:sp>
      <p:sp>
        <p:nvSpPr>
          <p:cNvPr id="3" name="Title 2"/>
          <p:cNvSpPr>
            <a:spLocks noGrp="1"/>
          </p:cNvSpPr>
          <p:nvPr>
            <p:ph type="title"/>
          </p:nvPr>
        </p:nvSpPr>
        <p:spPr/>
        <p:txBody>
          <a:bodyPr/>
          <a:lstStyle/>
          <a:p>
            <a:r>
              <a:rPr lang="en-GB" dirty="0"/>
              <a:t>Links to </a:t>
            </a:r>
            <a:r>
              <a:rPr lang="en-GB" dirty="0" err="1"/>
              <a:t>CfE</a:t>
            </a:r>
            <a:endParaRPr lang="en-GB" dirty="0"/>
          </a:p>
        </p:txBody>
      </p:sp>
    </p:spTree>
    <p:extLst>
      <p:ext uri="{BB962C8B-B14F-4D97-AF65-F5344CB8AC3E}">
        <p14:creationId xmlns:p14="http://schemas.microsoft.com/office/powerpoint/2010/main" val="73899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Involving ASN children</a:t>
            </a:r>
          </a:p>
          <a:p>
            <a:pPr marL="0" indent="0">
              <a:buNone/>
            </a:pPr>
            <a:endParaRPr lang="en-GB" dirty="0"/>
          </a:p>
          <a:p>
            <a:r>
              <a:rPr lang="en-GB" dirty="0"/>
              <a:t>Finding a ‘quiet place’</a:t>
            </a:r>
          </a:p>
          <a:p>
            <a:pPr marL="0" indent="0">
              <a:buNone/>
            </a:pPr>
            <a:endParaRPr lang="en-GB" dirty="0"/>
          </a:p>
          <a:p>
            <a:r>
              <a:rPr lang="en-GB" dirty="0"/>
              <a:t>Time constraints</a:t>
            </a:r>
          </a:p>
        </p:txBody>
      </p:sp>
      <p:sp>
        <p:nvSpPr>
          <p:cNvPr id="3" name="Title 2"/>
          <p:cNvSpPr>
            <a:spLocks noGrp="1"/>
          </p:cNvSpPr>
          <p:nvPr>
            <p:ph type="title"/>
          </p:nvPr>
        </p:nvSpPr>
        <p:spPr/>
        <p:txBody>
          <a:bodyPr/>
          <a:lstStyle/>
          <a:p>
            <a:r>
              <a:rPr lang="en-GB" dirty="0"/>
              <a:t>Challenges</a:t>
            </a:r>
          </a:p>
        </p:txBody>
      </p:sp>
    </p:spTree>
    <p:extLst>
      <p:ext uri="{BB962C8B-B14F-4D97-AF65-F5344CB8AC3E}">
        <p14:creationId xmlns:p14="http://schemas.microsoft.com/office/powerpoint/2010/main" val="212420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 </a:t>
            </a:r>
          </a:p>
        </p:txBody>
      </p:sp>
      <p:pic>
        <p:nvPicPr>
          <p:cNvPr id="4" name="Picture 3"/>
          <p:cNvPicPr>
            <a:picLocks noChangeAspect="1"/>
          </p:cNvPicPr>
          <p:nvPr/>
        </p:nvPicPr>
        <p:blipFill>
          <a:blip r:embed="rId3"/>
          <a:stretch>
            <a:fillRect/>
          </a:stretch>
        </p:blipFill>
        <p:spPr>
          <a:xfrm>
            <a:off x="188688" y="1690688"/>
            <a:ext cx="11814623" cy="5005485"/>
          </a:xfrm>
          <a:prstGeom prst="rect">
            <a:avLst/>
          </a:prstGeom>
        </p:spPr>
      </p:pic>
    </p:spTree>
    <p:extLst>
      <p:ext uri="{BB962C8B-B14F-4D97-AF65-F5344CB8AC3E}">
        <p14:creationId xmlns:p14="http://schemas.microsoft.com/office/powerpoint/2010/main" val="416912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053" y="2456639"/>
            <a:ext cx="9144000" cy="2387600"/>
          </a:xfrm>
        </p:spPr>
        <p:txBody>
          <a:bodyPr/>
          <a:lstStyle/>
          <a:p>
            <a:pPr algn="l"/>
            <a:r>
              <a:rPr lang="en-GB" dirty="0">
                <a:solidFill>
                  <a:schemeClr val="bg1"/>
                </a:solidFill>
              </a:rPr>
              <a:t>Prayer and Meditation </a:t>
            </a:r>
          </a:p>
        </p:txBody>
      </p:sp>
      <p:sp>
        <p:nvSpPr>
          <p:cNvPr id="3" name="Subtitle 2"/>
          <p:cNvSpPr>
            <a:spLocks noGrp="1"/>
          </p:cNvSpPr>
          <p:nvPr>
            <p:ph type="subTitle" idx="1"/>
          </p:nvPr>
        </p:nvSpPr>
        <p:spPr>
          <a:xfrm>
            <a:off x="199053" y="5012191"/>
            <a:ext cx="9144000" cy="1655762"/>
          </a:xfrm>
        </p:spPr>
        <p:txBody>
          <a:bodyPr/>
          <a:lstStyle/>
          <a:p>
            <a:pPr algn="l"/>
            <a:r>
              <a:rPr lang="en-GB" dirty="0">
                <a:solidFill>
                  <a:schemeClr val="bg1"/>
                </a:solidFill>
              </a:rPr>
              <a:t>In the Primary Classroom</a:t>
            </a:r>
          </a:p>
        </p:txBody>
      </p:sp>
    </p:spTree>
    <p:extLst>
      <p:ext uri="{BB962C8B-B14F-4D97-AF65-F5344CB8AC3E}">
        <p14:creationId xmlns:p14="http://schemas.microsoft.com/office/powerpoint/2010/main" val="119565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we aiming for?</a:t>
            </a:r>
          </a:p>
        </p:txBody>
      </p:sp>
      <p:sp>
        <p:nvSpPr>
          <p:cNvPr id="3" name="Content Placeholder 2"/>
          <p:cNvSpPr>
            <a:spLocks noGrp="1"/>
          </p:cNvSpPr>
          <p:nvPr>
            <p:ph idx="1"/>
          </p:nvPr>
        </p:nvSpPr>
        <p:spPr/>
        <p:txBody>
          <a:bodyPr/>
          <a:lstStyle/>
          <a:p>
            <a:r>
              <a:rPr lang="en-GB" dirty="0">
                <a:latin typeface="+mj-lt"/>
              </a:rPr>
              <a:t>Provide pupils with meaningful prayer experiences</a:t>
            </a:r>
          </a:p>
          <a:p>
            <a:pPr marL="0" indent="0">
              <a:buNone/>
            </a:pPr>
            <a:endParaRPr lang="en-GB" dirty="0">
              <a:latin typeface="+mj-lt"/>
            </a:endParaRPr>
          </a:p>
          <a:p>
            <a:r>
              <a:rPr lang="en-GB" dirty="0">
                <a:latin typeface="+mj-lt"/>
              </a:rPr>
              <a:t>Assist pupils in developing the language of prayer </a:t>
            </a:r>
          </a:p>
          <a:p>
            <a:pPr marL="0" indent="0">
              <a:buNone/>
            </a:pPr>
            <a:endParaRPr lang="en-GB" dirty="0">
              <a:latin typeface="+mj-lt"/>
            </a:endParaRPr>
          </a:p>
          <a:p>
            <a:r>
              <a:rPr lang="en-GB" dirty="0">
                <a:latin typeface="+mj-lt"/>
              </a:rPr>
              <a:t>Teach pupils the traditional prayers of the Church</a:t>
            </a:r>
          </a:p>
          <a:p>
            <a:pPr marL="0" indent="0">
              <a:buNone/>
            </a:pPr>
            <a:endParaRPr lang="en-GB" dirty="0">
              <a:latin typeface="+mj-lt"/>
            </a:endParaRPr>
          </a:p>
          <a:p>
            <a:r>
              <a:rPr lang="en-GB" dirty="0">
                <a:latin typeface="+mj-lt"/>
              </a:rPr>
              <a:t>Help pupils to develop habits of prayer</a:t>
            </a:r>
          </a:p>
        </p:txBody>
      </p:sp>
    </p:spTree>
    <p:extLst>
      <p:ext uri="{BB962C8B-B14F-4D97-AF65-F5344CB8AC3E}">
        <p14:creationId xmlns:p14="http://schemas.microsoft.com/office/powerpoint/2010/main" val="4064787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 for Meaningful Prayer Experiences </a:t>
            </a:r>
          </a:p>
        </p:txBody>
      </p:sp>
      <p:sp>
        <p:nvSpPr>
          <p:cNvPr id="3" name="Content Placeholder 2"/>
          <p:cNvSpPr>
            <a:spLocks noGrp="1"/>
          </p:cNvSpPr>
          <p:nvPr>
            <p:ph idx="1"/>
          </p:nvPr>
        </p:nvSpPr>
        <p:spPr/>
        <p:txBody>
          <a:bodyPr>
            <a:normAutofit fontScale="62500" lnSpcReduction="20000"/>
          </a:bodyPr>
          <a:lstStyle/>
          <a:p>
            <a:r>
              <a:rPr lang="en-GB" dirty="0">
                <a:latin typeface="+mj-lt"/>
              </a:rPr>
              <a:t>Format</a:t>
            </a:r>
          </a:p>
          <a:p>
            <a:endParaRPr lang="en-GB" dirty="0">
              <a:latin typeface="+mj-lt"/>
            </a:endParaRPr>
          </a:p>
          <a:p>
            <a:r>
              <a:rPr lang="en-GB" dirty="0">
                <a:latin typeface="+mj-lt"/>
              </a:rPr>
              <a:t>Timing</a:t>
            </a:r>
          </a:p>
          <a:p>
            <a:pPr marL="0" indent="0">
              <a:buNone/>
            </a:pPr>
            <a:endParaRPr lang="en-GB" dirty="0">
              <a:latin typeface="+mj-lt"/>
            </a:endParaRPr>
          </a:p>
          <a:p>
            <a:r>
              <a:rPr lang="en-GB" dirty="0">
                <a:latin typeface="+mj-lt"/>
              </a:rPr>
              <a:t>Music </a:t>
            </a:r>
          </a:p>
          <a:p>
            <a:pPr marL="0" indent="0">
              <a:buNone/>
            </a:pPr>
            <a:endParaRPr lang="en-GB" dirty="0">
              <a:latin typeface="+mj-lt"/>
            </a:endParaRPr>
          </a:p>
          <a:p>
            <a:r>
              <a:rPr lang="en-GB" dirty="0">
                <a:latin typeface="+mj-lt"/>
              </a:rPr>
              <a:t>Focal point (liturgical colour, image, icon, candle, scripture)</a:t>
            </a:r>
          </a:p>
          <a:p>
            <a:pPr marL="0" indent="0">
              <a:buNone/>
            </a:pPr>
            <a:endParaRPr lang="en-GB" dirty="0">
              <a:latin typeface="+mj-lt"/>
            </a:endParaRPr>
          </a:p>
          <a:p>
            <a:r>
              <a:rPr lang="en-GB" dirty="0">
                <a:latin typeface="+mj-lt"/>
              </a:rPr>
              <a:t>Posture </a:t>
            </a:r>
          </a:p>
          <a:p>
            <a:pPr marL="0" indent="0">
              <a:buNone/>
            </a:pPr>
            <a:endParaRPr lang="en-GB" dirty="0">
              <a:latin typeface="+mj-lt"/>
            </a:endParaRPr>
          </a:p>
          <a:p>
            <a:r>
              <a:rPr lang="en-GB" dirty="0">
                <a:latin typeface="+mj-lt"/>
              </a:rPr>
              <a:t>Relevant </a:t>
            </a:r>
          </a:p>
          <a:p>
            <a:endParaRPr lang="en-GB" dirty="0">
              <a:latin typeface="+mj-lt"/>
            </a:endParaRPr>
          </a:p>
          <a:p>
            <a:r>
              <a:rPr lang="en-GB" dirty="0">
                <a:latin typeface="+mj-lt"/>
              </a:rPr>
              <a:t>Wider Community of Faith </a:t>
            </a:r>
          </a:p>
          <a:p>
            <a:pPr marL="0" indent="0">
              <a:buNone/>
            </a:pPr>
            <a:endParaRPr lang="en-GB" dirty="0">
              <a:latin typeface="+mj-lt"/>
            </a:endParaRPr>
          </a:p>
          <a:p>
            <a:endParaRPr lang="en-GB" dirty="0">
              <a:latin typeface="+mj-lt"/>
            </a:endParaRPr>
          </a:p>
          <a:p>
            <a:pPr marL="0" indent="0">
              <a:buNone/>
            </a:pPr>
            <a:endParaRPr lang="en-GB" dirty="0">
              <a:latin typeface="+mj-lt"/>
            </a:endParaRPr>
          </a:p>
          <a:p>
            <a:endParaRPr lang="en-GB" dirty="0">
              <a:latin typeface="+mj-lt"/>
            </a:endParaRPr>
          </a:p>
          <a:p>
            <a:endParaRPr lang="en-GB" dirty="0">
              <a:latin typeface="+mj-lt"/>
            </a:endParaRPr>
          </a:p>
        </p:txBody>
      </p:sp>
    </p:spTree>
    <p:extLst>
      <p:ext uri="{BB962C8B-B14F-4D97-AF65-F5344CB8AC3E}">
        <p14:creationId xmlns:p14="http://schemas.microsoft.com/office/powerpoint/2010/main" val="51913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Overview</a:t>
            </a:r>
          </a:p>
        </p:txBody>
      </p:sp>
      <p:sp>
        <p:nvSpPr>
          <p:cNvPr id="3" name="Content Placeholder 2"/>
          <p:cNvSpPr>
            <a:spLocks noGrp="1"/>
          </p:cNvSpPr>
          <p:nvPr>
            <p:ph idx="1"/>
          </p:nvPr>
        </p:nvSpPr>
        <p:spPr/>
        <p:txBody>
          <a:bodyPr>
            <a:normAutofit/>
          </a:bodyPr>
          <a:lstStyle/>
          <a:p>
            <a:pPr marL="0" indent="0">
              <a:buNone/>
            </a:pPr>
            <a:endParaRPr lang="en-GB" dirty="0">
              <a:latin typeface="+mj-lt"/>
            </a:endParaRPr>
          </a:p>
          <a:p>
            <a:r>
              <a:rPr lang="en-GB" dirty="0"/>
              <a:t>Prayer</a:t>
            </a:r>
          </a:p>
          <a:p>
            <a:pPr marL="0" indent="0">
              <a:buNone/>
            </a:pPr>
            <a:endParaRPr lang="en-GB" dirty="0"/>
          </a:p>
          <a:p>
            <a:r>
              <a:rPr lang="en-GB" dirty="0"/>
              <a:t>Meditation – research and practice</a:t>
            </a:r>
          </a:p>
          <a:p>
            <a:pPr marL="0" indent="0">
              <a:buNone/>
            </a:pPr>
            <a:endParaRPr lang="en-GB" dirty="0">
              <a:latin typeface="+mj-lt"/>
            </a:endParaRPr>
          </a:p>
          <a:p>
            <a:r>
              <a:rPr lang="en-GB" dirty="0">
                <a:latin typeface="+mj-lt"/>
              </a:rPr>
              <a:t>Prayer in the classroom</a:t>
            </a:r>
          </a:p>
          <a:p>
            <a:endParaRPr lang="en-GB" dirty="0">
              <a:latin typeface="+mj-lt"/>
            </a:endParaRPr>
          </a:p>
          <a:p>
            <a:r>
              <a:rPr lang="en-GB" dirty="0">
                <a:latin typeface="+mj-lt"/>
              </a:rPr>
              <a:t>Resources</a:t>
            </a:r>
          </a:p>
          <a:p>
            <a:endParaRPr lang="en-GB" dirty="0"/>
          </a:p>
        </p:txBody>
      </p:sp>
    </p:spTree>
    <p:extLst>
      <p:ext uri="{BB962C8B-B14F-4D97-AF65-F5344CB8AC3E}">
        <p14:creationId xmlns:p14="http://schemas.microsoft.com/office/powerpoint/2010/main" val="2558273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310" y="4917874"/>
            <a:ext cx="10515600" cy="1325563"/>
          </a:xfrm>
        </p:spPr>
        <p:txBody>
          <a:bodyPr>
            <a:normAutofit/>
          </a:bodyPr>
          <a:lstStyle/>
          <a:p>
            <a:r>
              <a:rPr lang="en-GB" dirty="0">
                <a:solidFill>
                  <a:schemeClr val="bg1"/>
                </a:solidFill>
              </a:rPr>
              <a:t>Developing the Language of Prayer </a:t>
            </a:r>
            <a:br>
              <a:rPr lang="en-GB"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903379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85" y="310078"/>
            <a:ext cx="10515600" cy="1325563"/>
          </a:xfrm>
        </p:spPr>
        <p:txBody>
          <a:bodyPr/>
          <a:lstStyle/>
          <a:p>
            <a:r>
              <a:rPr lang="en-GB" dirty="0"/>
              <a:t>Prayer Journal</a:t>
            </a:r>
          </a:p>
        </p:txBody>
      </p:sp>
      <p:pic>
        <p:nvPicPr>
          <p:cNvPr id="4098" name="Picture 2" descr="http://4.bp.blogspot.com/-BqygeH2ZTns/UbesDV8dInI/AAAAAAAADI0/yakZLexmALI/s320/IMG_1199+-+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073" y="637083"/>
            <a:ext cx="4225927" cy="56581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4.bp.blogspot.com/-xK2KF50bR58/UbesH5hQK2I/AAAAAAAADJw/sWXd2lu_j04/s320/IMG_12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40829"/>
            <a:ext cx="4297680" cy="32098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Image result for acts pray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4050" y="140172"/>
            <a:ext cx="4156018" cy="31010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4.bp.blogspot.com/-uMNT4sZ6Vds/UbesIj2o8wI/AAAAAAAADJ4/ueV3kAFvp-c/s320/IMG_1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91199">
            <a:off x="3750628" y="3101026"/>
            <a:ext cx="4396738" cy="328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73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3958" y="110066"/>
            <a:ext cx="5401564" cy="6637867"/>
          </a:xfrm>
        </p:spPr>
      </p:pic>
      <p:pic>
        <p:nvPicPr>
          <p:cNvPr id="4" name="Picture 2" descr="Image result for POPE FRANCIS PRAYER 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0" y="0"/>
            <a:ext cx="6857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072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Key Ring </a:t>
            </a:r>
          </a:p>
        </p:txBody>
      </p:sp>
      <p:sp>
        <p:nvSpPr>
          <p:cNvPr id="3" name="Content Placeholder 2"/>
          <p:cNvSpPr>
            <a:spLocks noGrp="1"/>
          </p:cNvSpPr>
          <p:nvPr>
            <p:ph idx="1"/>
          </p:nvPr>
        </p:nvSpPr>
        <p:spPr>
          <a:xfrm>
            <a:off x="838200" y="1862947"/>
            <a:ext cx="10515600" cy="4351338"/>
          </a:xfrm>
        </p:spPr>
        <p:txBody>
          <a:bodyPr/>
          <a:lstStyle/>
          <a:p>
            <a:pPr marL="0" indent="0">
              <a:buNone/>
            </a:pPr>
            <a:endParaRPr lang="en-GB" dirty="0">
              <a:effectLst/>
            </a:endParaRPr>
          </a:p>
          <a:p>
            <a:r>
              <a:rPr lang="en-GB" dirty="0"/>
              <a:t>Adoration</a:t>
            </a:r>
          </a:p>
          <a:p>
            <a:pPr marL="0" indent="0">
              <a:buNone/>
            </a:pPr>
            <a:endParaRPr lang="en-GB" dirty="0"/>
          </a:p>
          <a:p>
            <a:r>
              <a:rPr lang="en-GB" dirty="0"/>
              <a:t>Contrition</a:t>
            </a:r>
          </a:p>
          <a:p>
            <a:pPr marL="0" indent="0">
              <a:buNone/>
            </a:pPr>
            <a:endParaRPr lang="en-GB" dirty="0"/>
          </a:p>
          <a:p>
            <a:r>
              <a:rPr lang="en-GB" dirty="0"/>
              <a:t>Thanksgiving</a:t>
            </a:r>
          </a:p>
          <a:p>
            <a:pPr marL="0" indent="0">
              <a:buNone/>
            </a:pPr>
            <a:endParaRPr lang="en-GB" dirty="0"/>
          </a:p>
          <a:p>
            <a:r>
              <a:rPr lang="en-GB" dirty="0"/>
              <a:t>Supplication</a:t>
            </a:r>
          </a:p>
        </p:txBody>
      </p:sp>
      <p:pic>
        <p:nvPicPr>
          <p:cNvPr id="4" name="Picture 3"/>
          <p:cNvPicPr>
            <a:picLocks noChangeAspect="1"/>
          </p:cNvPicPr>
          <p:nvPr/>
        </p:nvPicPr>
        <p:blipFill>
          <a:blip r:embed="rId3"/>
          <a:stretch>
            <a:fillRect/>
          </a:stretch>
        </p:blipFill>
        <p:spPr>
          <a:xfrm>
            <a:off x="5616044" y="1234440"/>
            <a:ext cx="6491980" cy="5046287"/>
          </a:xfrm>
          <a:prstGeom prst="rect">
            <a:avLst/>
          </a:prstGeom>
        </p:spPr>
      </p:pic>
    </p:spTree>
    <p:extLst>
      <p:ext uri="{BB962C8B-B14F-4D97-AF65-F5344CB8AC3E}">
        <p14:creationId xmlns:p14="http://schemas.microsoft.com/office/powerpoint/2010/main" val="1986185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3"/>
          <a:stretch>
            <a:fillRect/>
          </a:stretch>
        </p:blipFill>
        <p:spPr>
          <a:xfrm>
            <a:off x="4092612" y="814907"/>
            <a:ext cx="5551119" cy="4440895"/>
          </a:xfrm>
          <a:prstGeom prst="rect">
            <a:avLst/>
          </a:prstGeom>
        </p:spPr>
      </p:pic>
      <p:pic>
        <p:nvPicPr>
          <p:cNvPr id="7" name="Picture 6"/>
          <p:cNvPicPr>
            <a:picLocks noChangeAspect="1"/>
          </p:cNvPicPr>
          <p:nvPr/>
        </p:nvPicPr>
        <p:blipFill>
          <a:blip r:embed="rId4"/>
          <a:stretch>
            <a:fillRect/>
          </a:stretch>
        </p:blipFill>
        <p:spPr>
          <a:xfrm>
            <a:off x="7944012" y="814907"/>
            <a:ext cx="4440895" cy="4440895"/>
          </a:xfrm>
          <a:prstGeom prst="rect">
            <a:avLst/>
          </a:prstGeom>
        </p:spPr>
      </p:pic>
      <p:pic>
        <p:nvPicPr>
          <p:cNvPr id="8" name="Picture 7"/>
          <p:cNvPicPr>
            <a:picLocks noChangeAspect="1"/>
          </p:cNvPicPr>
          <p:nvPr/>
        </p:nvPicPr>
        <p:blipFill>
          <a:blip r:embed="rId5"/>
          <a:stretch>
            <a:fillRect/>
          </a:stretch>
        </p:blipFill>
        <p:spPr>
          <a:xfrm>
            <a:off x="-192907" y="365125"/>
            <a:ext cx="4763932" cy="6176963"/>
          </a:xfrm>
          <a:prstGeom prst="rect">
            <a:avLst/>
          </a:prstGeom>
        </p:spPr>
      </p:pic>
    </p:spTree>
    <p:extLst>
      <p:ext uri="{BB962C8B-B14F-4D97-AF65-F5344CB8AC3E}">
        <p14:creationId xmlns:p14="http://schemas.microsoft.com/office/powerpoint/2010/main" val="1265705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6946984" y="0"/>
            <a:ext cx="5108220" cy="6836408"/>
          </a:xfrm>
          <a:prstGeom prst="rect">
            <a:avLst/>
          </a:prstGeom>
        </p:spPr>
      </p:pic>
      <p:pic>
        <p:nvPicPr>
          <p:cNvPr id="5" name="Picture 4"/>
          <p:cNvPicPr>
            <a:picLocks noChangeAspect="1"/>
          </p:cNvPicPr>
          <p:nvPr/>
        </p:nvPicPr>
        <p:blipFill>
          <a:blip r:embed="rId4"/>
          <a:stretch>
            <a:fillRect/>
          </a:stretch>
        </p:blipFill>
        <p:spPr>
          <a:xfrm>
            <a:off x="129072" y="0"/>
            <a:ext cx="6836408" cy="6836408"/>
          </a:xfrm>
          <a:prstGeom prst="rect">
            <a:avLst/>
          </a:prstGeom>
        </p:spPr>
      </p:pic>
    </p:spTree>
    <p:extLst>
      <p:ext uri="{BB962C8B-B14F-4D97-AF65-F5344CB8AC3E}">
        <p14:creationId xmlns:p14="http://schemas.microsoft.com/office/powerpoint/2010/main" val="55534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Traditional Prayers of the Church</a:t>
            </a:r>
          </a:p>
        </p:txBody>
      </p:sp>
      <p:sp>
        <p:nvSpPr>
          <p:cNvPr id="3" name="Content Placeholder 2"/>
          <p:cNvSpPr>
            <a:spLocks noGrp="1"/>
          </p:cNvSpPr>
          <p:nvPr>
            <p:ph idx="1"/>
          </p:nvPr>
        </p:nvSpPr>
        <p:spPr/>
        <p:txBody>
          <a:bodyPr>
            <a:normAutofit fontScale="85000" lnSpcReduction="20000"/>
          </a:bodyPr>
          <a:lstStyle/>
          <a:p>
            <a:r>
              <a:rPr lang="en-GB" dirty="0">
                <a:latin typeface="+mj-lt"/>
              </a:rPr>
              <a:t>Memorization</a:t>
            </a:r>
          </a:p>
          <a:p>
            <a:endParaRPr lang="en-GB" dirty="0">
              <a:latin typeface="+mj-lt"/>
            </a:endParaRPr>
          </a:p>
          <a:p>
            <a:r>
              <a:rPr lang="en-GB" dirty="0">
                <a:latin typeface="+mj-lt"/>
              </a:rPr>
              <a:t>Adoration</a:t>
            </a:r>
          </a:p>
          <a:p>
            <a:pPr marL="0" indent="0">
              <a:buNone/>
            </a:pPr>
            <a:endParaRPr lang="en-GB" dirty="0">
              <a:latin typeface="+mj-lt"/>
            </a:endParaRPr>
          </a:p>
          <a:p>
            <a:r>
              <a:rPr lang="en-GB" dirty="0">
                <a:latin typeface="+mj-lt"/>
              </a:rPr>
              <a:t>Litanies</a:t>
            </a:r>
          </a:p>
          <a:p>
            <a:endParaRPr lang="en-GB" dirty="0">
              <a:latin typeface="+mj-lt"/>
            </a:endParaRPr>
          </a:p>
          <a:p>
            <a:r>
              <a:rPr lang="en-GB" dirty="0">
                <a:latin typeface="+mj-lt"/>
              </a:rPr>
              <a:t>Rosary</a:t>
            </a:r>
          </a:p>
          <a:p>
            <a:endParaRPr lang="en-GB" dirty="0">
              <a:latin typeface="+mj-lt"/>
            </a:endParaRPr>
          </a:p>
          <a:p>
            <a:r>
              <a:rPr lang="en-GB" dirty="0">
                <a:latin typeface="+mj-lt"/>
              </a:rPr>
              <a:t>Stations of the Cross</a:t>
            </a:r>
          </a:p>
          <a:p>
            <a:endParaRPr lang="en-GB" dirty="0">
              <a:latin typeface="+mj-lt"/>
            </a:endParaRPr>
          </a:p>
          <a:p>
            <a:r>
              <a:rPr lang="en-GB" dirty="0">
                <a:latin typeface="+mj-lt"/>
              </a:rPr>
              <a:t>Procession</a:t>
            </a:r>
          </a:p>
          <a:p>
            <a:endParaRPr lang="en-GB" dirty="0">
              <a:latin typeface="+mj-lt"/>
            </a:endParaRPr>
          </a:p>
          <a:p>
            <a:endParaRPr lang="en-GB" dirty="0">
              <a:latin typeface="+mj-lt"/>
            </a:endParaRPr>
          </a:p>
          <a:p>
            <a:endParaRPr lang="en-GB" dirty="0">
              <a:latin typeface="+mj-lt"/>
            </a:endParaRPr>
          </a:p>
          <a:p>
            <a:endParaRPr lang="en-GB"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355" y="1610327"/>
            <a:ext cx="3714645" cy="524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313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Prayer Book:</a:t>
            </a:r>
          </a:p>
        </p:txBody>
      </p:sp>
      <p:sp>
        <p:nvSpPr>
          <p:cNvPr id="3" name="Content Placeholder 2"/>
          <p:cNvSpPr>
            <a:spLocks noGrp="1"/>
          </p:cNvSpPr>
          <p:nvPr>
            <p:ph idx="1"/>
          </p:nvPr>
        </p:nvSpPr>
        <p:spPr>
          <a:xfrm>
            <a:off x="6802016" y="1825625"/>
            <a:ext cx="4551784" cy="4351338"/>
          </a:xfrm>
        </p:spPr>
        <p:txBody>
          <a:bodyPr/>
          <a:lstStyle/>
          <a:p>
            <a:r>
              <a:rPr lang="en-GB" dirty="0"/>
              <a:t>Homework</a:t>
            </a:r>
          </a:p>
          <a:p>
            <a:pPr marL="0" indent="0">
              <a:buNone/>
            </a:pPr>
            <a:endParaRPr lang="en-GB" sz="1000" dirty="0"/>
          </a:p>
          <a:p>
            <a:r>
              <a:rPr lang="en-GB" dirty="0"/>
              <a:t>Sequencing</a:t>
            </a:r>
          </a:p>
          <a:p>
            <a:pPr marL="0" indent="0">
              <a:buNone/>
            </a:pPr>
            <a:endParaRPr lang="en-GB" sz="1000" dirty="0"/>
          </a:p>
          <a:p>
            <a:r>
              <a:rPr lang="en-GB" dirty="0"/>
              <a:t>Cut and stick</a:t>
            </a:r>
          </a:p>
          <a:p>
            <a:pPr marL="0" indent="0">
              <a:buNone/>
            </a:pPr>
            <a:endParaRPr lang="en-GB" sz="1000" dirty="0"/>
          </a:p>
          <a:p>
            <a:r>
              <a:rPr lang="en-GB" dirty="0"/>
              <a:t>Missing word</a:t>
            </a:r>
          </a:p>
          <a:p>
            <a:pPr marL="0" indent="0">
              <a:buNone/>
            </a:pPr>
            <a:endParaRPr lang="en-GB" sz="1000" dirty="0"/>
          </a:p>
          <a:p>
            <a:r>
              <a:rPr lang="en-GB" dirty="0"/>
              <a:t>Illustrate</a:t>
            </a:r>
          </a:p>
          <a:p>
            <a:pPr marL="0" indent="0">
              <a:buNone/>
            </a:pPr>
            <a:endParaRPr lang="en-GB" dirty="0"/>
          </a:p>
        </p:txBody>
      </p:sp>
      <p:pic>
        <p:nvPicPr>
          <p:cNvPr id="4" name="Picture 3"/>
          <p:cNvPicPr>
            <a:picLocks noChangeAspect="1"/>
          </p:cNvPicPr>
          <p:nvPr/>
        </p:nvPicPr>
        <p:blipFill>
          <a:blip r:embed="rId3"/>
          <a:stretch>
            <a:fillRect/>
          </a:stretch>
        </p:blipFill>
        <p:spPr>
          <a:xfrm rot="20661838">
            <a:off x="735271" y="1743252"/>
            <a:ext cx="2927877" cy="4516084"/>
          </a:xfrm>
          <a:prstGeom prst="rect">
            <a:avLst/>
          </a:prstGeom>
        </p:spPr>
      </p:pic>
      <p:pic>
        <p:nvPicPr>
          <p:cNvPr id="5" name="Picture 4"/>
          <p:cNvPicPr>
            <a:picLocks noChangeAspect="1"/>
          </p:cNvPicPr>
          <p:nvPr/>
        </p:nvPicPr>
        <p:blipFill>
          <a:blip r:embed="rId4"/>
          <a:stretch>
            <a:fillRect/>
          </a:stretch>
        </p:blipFill>
        <p:spPr>
          <a:xfrm>
            <a:off x="3300608" y="2232896"/>
            <a:ext cx="3215538" cy="4204934"/>
          </a:xfrm>
          <a:prstGeom prst="rect">
            <a:avLst/>
          </a:prstGeom>
        </p:spPr>
      </p:pic>
    </p:spTree>
    <p:extLst>
      <p:ext uri="{BB962C8B-B14F-4D97-AF65-F5344CB8AC3E}">
        <p14:creationId xmlns:p14="http://schemas.microsoft.com/office/powerpoint/2010/main" val="171779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Examination of Conscience </a:t>
            </a:r>
          </a:p>
        </p:txBody>
      </p:sp>
      <p:sp>
        <p:nvSpPr>
          <p:cNvPr id="3" name="Content Placeholder 2"/>
          <p:cNvSpPr>
            <a:spLocks noGrp="1"/>
          </p:cNvSpPr>
          <p:nvPr>
            <p:ph idx="1"/>
          </p:nvPr>
        </p:nvSpPr>
        <p:spPr/>
        <p:txBody>
          <a:bodyPr/>
          <a:lstStyle/>
          <a:p>
            <a:pPr lvl="7"/>
            <a:endParaRPr lang="en-GB" dirty="0"/>
          </a:p>
          <a:p>
            <a:pPr lvl="7"/>
            <a:endParaRPr lang="en-GB" dirty="0"/>
          </a:p>
          <a:p>
            <a:pPr lvl="7"/>
            <a:endParaRPr lang="en-GB" dirty="0"/>
          </a:p>
          <a:p>
            <a:pPr lvl="7"/>
            <a:endParaRPr lang="en-GB" dirty="0"/>
          </a:p>
          <a:p>
            <a:pPr lvl="7"/>
            <a:r>
              <a:rPr lang="en-GB" sz="4000" dirty="0"/>
              <a:t>Pray as You Go  - The </a:t>
            </a:r>
            <a:r>
              <a:rPr lang="en-GB" sz="4000" dirty="0" err="1"/>
              <a:t>Examen</a:t>
            </a:r>
            <a:endParaRPr lang="en-GB" sz="4000" dirty="0"/>
          </a:p>
        </p:txBody>
      </p:sp>
      <p:pic>
        <p:nvPicPr>
          <p:cNvPr id="6" name="Picture 5">
            <a:hlinkClick r:id="rId4"/>
          </p:cNvPr>
          <p:cNvPicPr>
            <a:picLocks noChangeAspect="1"/>
          </p:cNvPicPr>
          <p:nvPr/>
        </p:nvPicPr>
        <p:blipFill>
          <a:blip r:embed="rId5"/>
          <a:stretch>
            <a:fillRect/>
          </a:stretch>
        </p:blipFill>
        <p:spPr>
          <a:xfrm>
            <a:off x="1313330" y="2424953"/>
            <a:ext cx="2187388" cy="2187388"/>
          </a:xfrm>
          <a:prstGeom prst="rect">
            <a:avLst/>
          </a:prstGeom>
        </p:spPr>
      </p:pic>
    </p:spTree>
    <p:extLst>
      <p:ext uri="{BB962C8B-B14F-4D97-AF65-F5344CB8AC3E}">
        <p14:creationId xmlns:p14="http://schemas.microsoft.com/office/powerpoint/2010/main" val="3750234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242" y="3969562"/>
            <a:ext cx="10515600" cy="1325563"/>
          </a:xfrm>
        </p:spPr>
        <p:txBody>
          <a:bodyPr/>
          <a:lstStyle/>
          <a:p>
            <a:r>
              <a:rPr lang="en-GB" dirty="0">
                <a:solidFill>
                  <a:schemeClr val="bg1"/>
                </a:solidFill>
              </a:rPr>
              <a:t>Resources</a:t>
            </a:r>
          </a:p>
        </p:txBody>
      </p:sp>
    </p:spTree>
    <p:extLst>
      <p:ext uri="{BB962C8B-B14F-4D97-AF65-F5344CB8AC3E}">
        <p14:creationId xmlns:p14="http://schemas.microsoft.com/office/powerpoint/2010/main" val="133048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05346"/>
            <a:ext cx="6123709" cy="5324908"/>
          </a:xfrm>
        </p:spPr>
        <p:txBody>
          <a:bodyPr>
            <a:normAutofit/>
          </a:bodyPr>
          <a:lstStyle/>
          <a:p>
            <a:pPr marL="0" indent="0">
              <a:buNone/>
            </a:pPr>
            <a:r>
              <a:rPr lang="en-GB" sz="3600" dirty="0">
                <a:latin typeface="+mj-lt"/>
              </a:rPr>
              <a:t>Prayer is turning the heart toward God. When a person prays, he enters into a living relationship with God.</a:t>
            </a:r>
          </a:p>
          <a:p>
            <a:pPr marL="0" indent="0">
              <a:buNone/>
            </a:pPr>
            <a:endParaRPr lang="en-GB" sz="3600" dirty="0">
              <a:latin typeface="+mj-lt"/>
            </a:endParaRPr>
          </a:p>
          <a:p>
            <a:pPr marL="0" indent="0">
              <a:buNone/>
            </a:pPr>
            <a:r>
              <a:rPr lang="en-GB" sz="3600" dirty="0">
                <a:latin typeface="+mj-lt"/>
              </a:rPr>
              <a:t>Prayer is a gift one obtains through prayer.</a:t>
            </a:r>
          </a:p>
          <a:p>
            <a:pPr marL="0" indent="0">
              <a:buNone/>
            </a:pPr>
            <a:r>
              <a:rPr lang="en-GB" sz="3600" dirty="0" err="1">
                <a:latin typeface="+mj-lt"/>
              </a:rPr>
              <a:t>YouCat</a:t>
            </a:r>
            <a:r>
              <a:rPr lang="en-GB" sz="3600" dirty="0">
                <a:latin typeface="+mj-lt"/>
              </a:rPr>
              <a:t> 469</a:t>
            </a:r>
          </a:p>
          <a:p>
            <a:endParaRPr lang="en-GB" sz="3600" dirty="0"/>
          </a:p>
        </p:txBody>
      </p:sp>
    </p:spTree>
    <p:extLst>
      <p:ext uri="{BB962C8B-B14F-4D97-AF65-F5344CB8AC3E}">
        <p14:creationId xmlns:p14="http://schemas.microsoft.com/office/powerpoint/2010/main" val="3196055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a:t>
            </a:r>
          </a:p>
        </p:txBody>
      </p:sp>
      <p:sp>
        <p:nvSpPr>
          <p:cNvPr id="3" name="Content Placeholder 2"/>
          <p:cNvSpPr>
            <a:spLocks noGrp="1"/>
          </p:cNvSpPr>
          <p:nvPr>
            <p:ph idx="1"/>
          </p:nvPr>
        </p:nvSpPr>
        <p:spPr>
          <a:xfrm>
            <a:off x="838200" y="1825625"/>
            <a:ext cx="11183754" cy="4351338"/>
          </a:xfrm>
        </p:spPr>
        <p:txBody>
          <a:bodyPr>
            <a:normAutofit/>
          </a:bodyPr>
          <a:lstStyle/>
          <a:p>
            <a:r>
              <a:rPr lang="en-GB" dirty="0">
                <a:latin typeface="+mj-lt"/>
              </a:rPr>
              <a:t>Pray as Go – </a:t>
            </a:r>
            <a:r>
              <a:rPr lang="en-GB" dirty="0">
                <a:latin typeface="+mj-lt"/>
                <a:hlinkClick r:id="rId3"/>
              </a:rPr>
              <a:t>www.pray-as-you-go.org/home</a:t>
            </a:r>
            <a:endParaRPr lang="en-GB" dirty="0">
              <a:latin typeface="+mj-lt"/>
            </a:endParaRPr>
          </a:p>
          <a:p>
            <a:endParaRPr lang="en-GB" dirty="0">
              <a:latin typeface="+mj-lt"/>
            </a:endParaRPr>
          </a:p>
          <a:p>
            <a:r>
              <a:rPr lang="en-GB" dirty="0">
                <a:latin typeface="+mj-lt"/>
              </a:rPr>
              <a:t>Come Pray the Rosary – </a:t>
            </a:r>
            <a:r>
              <a:rPr lang="en-GB" dirty="0">
                <a:latin typeface="+mj-lt"/>
                <a:hlinkClick r:id="rId4"/>
              </a:rPr>
              <a:t>www.comepraytherosary.org</a:t>
            </a:r>
            <a:endParaRPr lang="en-GB" dirty="0">
              <a:latin typeface="+mj-lt"/>
            </a:endParaRPr>
          </a:p>
          <a:p>
            <a:endParaRPr lang="en-GB" dirty="0">
              <a:latin typeface="+mj-lt"/>
            </a:endParaRPr>
          </a:p>
          <a:p>
            <a:r>
              <a:rPr lang="en-GB" dirty="0">
                <a:latin typeface="+mj-lt"/>
              </a:rPr>
              <a:t>Catholic Icing - </a:t>
            </a:r>
            <a:r>
              <a:rPr lang="en-GB" dirty="0">
                <a:latin typeface="+mj-lt"/>
                <a:hlinkClick r:id="rId5"/>
              </a:rPr>
              <a:t>www.catholicicing.com</a:t>
            </a:r>
            <a:endParaRPr lang="en-GB" dirty="0">
              <a:latin typeface="+mj-lt"/>
            </a:endParaRPr>
          </a:p>
          <a:p>
            <a:endParaRPr lang="en-GB" dirty="0">
              <a:latin typeface="+mj-lt"/>
            </a:endParaRPr>
          </a:p>
          <a:p>
            <a:r>
              <a:rPr lang="en-GB" dirty="0">
                <a:latin typeface="+mj-lt"/>
              </a:rPr>
              <a:t>Look to Him and be Radiant  - </a:t>
            </a:r>
            <a:r>
              <a:rPr lang="en-GB" dirty="0">
                <a:latin typeface="+mj-lt"/>
                <a:hlinkClick r:id="rId6"/>
              </a:rPr>
              <a:t>www.looktohimandberadiant.blogspot.co.uk</a:t>
            </a:r>
            <a:endParaRPr lang="en-GB" dirty="0">
              <a:latin typeface="+mj-lt"/>
            </a:endParaRPr>
          </a:p>
          <a:p>
            <a:endParaRPr lang="en-GB" dirty="0">
              <a:latin typeface="+mj-lt"/>
            </a:endParaRPr>
          </a:p>
          <a:p>
            <a:endParaRPr lang="en-GB" dirty="0">
              <a:latin typeface="+mj-lt"/>
            </a:endParaRPr>
          </a:p>
          <a:p>
            <a:endParaRPr lang="en-GB" dirty="0"/>
          </a:p>
          <a:p>
            <a:endParaRPr lang="en-GB" dirty="0"/>
          </a:p>
        </p:txBody>
      </p:sp>
    </p:spTree>
    <p:extLst>
      <p:ext uri="{BB962C8B-B14F-4D97-AF65-F5344CB8AC3E}">
        <p14:creationId xmlns:p14="http://schemas.microsoft.com/office/powerpoint/2010/main" val="1620576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4004782" cy="602222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143" y="1220041"/>
            <a:ext cx="3358753" cy="516731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3634" y="1823897"/>
            <a:ext cx="3388366" cy="4563456"/>
          </a:xfrm>
          <a:prstGeom prst="rect">
            <a:avLst/>
          </a:prstGeom>
        </p:spPr>
      </p:pic>
    </p:spTree>
    <p:extLst>
      <p:ext uri="{BB962C8B-B14F-4D97-AF65-F5344CB8AC3E}">
        <p14:creationId xmlns:p14="http://schemas.microsoft.com/office/powerpoint/2010/main" val="182599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0" y="204787"/>
            <a:ext cx="2857500" cy="962025"/>
          </a:xfrm>
          <a:prstGeom prst="rect">
            <a:avLst/>
          </a:prstGeom>
        </p:spPr>
      </p:pic>
      <p:sp>
        <p:nvSpPr>
          <p:cNvPr id="2" name="TextBox 1"/>
          <p:cNvSpPr txBox="1"/>
          <p:nvPr/>
        </p:nvSpPr>
        <p:spPr>
          <a:xfrm>
            <a:off x="889348" y="945715"/>
            <a:ext cx="9983244" cy="830997"/>
          </a:xfrm>
          <a:prstGeom prst="rect">
            <a:avLst/>
          </a:prstGeom>
          <a:noFill/>
        </p:spPr>
        <p:txBody>
          <a:bodyPr wrap="square" rtlCol="0">
            <a:spAutoFit/>
          </a:bodyPr>
          <a:lstStyle/>
          <a:p>
            <a:r>
              <a:rPr lang="en-GB" sz="4800" dirty="0">
                <a:latin typeface="+mj-lt"/>
              </a:rPr>
              <a:t>Three major expressions of prayer:</a:t>
            </a:r>
          </a:p>
        </p:txBody>
      </p:sp>
      <p:sp>
        <p:nvSpPr>
          <p:cNvPr id="3" name="TextBox 2"/>
          <p:cNvSpPr txBox="1"/>
          <p:nvPr/>
        </p:nvSpPr>
        <p:spPr>
          <a:xfrm>
            <a:off x="1114817" y="1910220"/>
            <a:ext cx="6501008" cy="3323987"/>
          </a:xfrm>
          <a:prstGeom prst="rect">
            <a:avLst/>
          </a:prstGeom>
          <a:noFill/>
        </p:spPr>
        <p:txBody>
          <a:bodyPr wrap="square" rtlCol="0">
            <a:spAutoFit/>
          </a:bodyPr>
          <a:lstStyle/>
          <a:p>
            <a:pPr marL="685800" indent="-685800">
              <a:lnSpc>
                <a:spcPct val="150000"/>
              </a:lnSpc>
              <a:buFont typeface="Wingdings" panose="05000000000000000000" pitchFamily="2" charset="2"/>
              <a:buChar char="v"/>
            </a:pPr>
            <a:r>
              <a:rPr lang="en-GB" sz="4800" dirty="0">
                <a:latin typeface="+mj-lt"/>
              </a:rPr>
              <a:t>Vocal</a:t>
            </a:r>
          </a:p>
          <a:p>
            <a:pPr marL="685800" indent="-685800">
              <a:lnSpc>
                <a:spcPct val="150000"/>
              </a:lnSpc>
              <a:buFont typeface="Wingdings" panose="05000000000000000000" pitchFamily="2" charset="2"/>
              <a:buChar char="v"/>
            </a:pPr>
            <a:r>
              <a:rPr lang="en-GB" sz="4800" dirty="0">
                <a:latin typeface="+mj-lt"/>
              </a:rPr>
              <a:t>Meditative</a:t>
            </a:r>
          </a:p>
          <a:p>
            <a:pPr marL="685800" indent="-685800">
              <a:lnSpc>
                <a:spcPct val="150000"/>
              </a:lnSpc>
              <a:buFont typeface="Wingdings" panose="05000000000000000000" pitchFamily="2" charset="2"/>
              <a:buChar char="v"/>
            </a:pPr>
            <a:r>
              <a:rPr lang="en-GB" sz="4800" dirty="0">
                <a:latin typeface="+mj-lt"/>
              </a:rPr>
              <a:t>Contemplative</a:t>
            </a:r>
          </a:p>
        </p:txBody>
      </p:sp>
    </p:spTree>
    <p:extLst>
      <p:ext uri="{BB962C8B-B14F-4D97-AF65-F5344CB8AC3E}">
        <p14:creationId xmlns:p14="http://schemas.microsoft.com/office/powerpoint/2010/main" val="417704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Vocal</a:t>
            </a:r>
          </a:p>
        </p:txBody>
      </p:sp>
      <p:sp>
        <p:nvSpPr>
          <p:cNvPr id="3" name="Content Placeholder 2"/>
          <p:cNvSpPr>
            <a:spLocks noGrp="1"/>
          </p:cNvSpPr>
          <p:nvPr>
            <p:ph idx="1"/>
          </p:nvPr>
        </p:nvSpPr>
        <p:spPr/>
        <p:txBody>
          <a:bodyPr/>
          <a:lstStyle/>
          <a:p>
            <a:pPr marL="0" indent="0" algn="ctr">
              <a:buNone/>
            </a:pPr>
            <a:r>
              <a:rPr lang="en-GB" dirty="0"/>
              <a:t> </a:t>
            </a:r>
            <a:r>
              <a:rPr lang="en-GB" sz="3200" dirty="0">
                <a:latin typeface="+mj-lt"/>
              </a:rPr>
              <a:t>“ While praying we should not try to think pious thoughts. We should express what is in our hearts and offer it to God as complaint, petition, praise and thanks. Often it is the great vocal prayers – the Psalms and hymns of Sacred Scripture, the Our Father, the Hail Mary – that direct us to the true substance of prayer and lead to a kind of free, interior prayer.” </a:t>
            </a:r>
          </a:p>
          <a:p>
            <a:pPr marL="0" indent="0">
              <a:buNone/>
            </a:pPr>
            <a:endParaRPr lang="en-GB" dirty="0"/>
          </a:p>
          <a:p>
            <a:pPr marL="0" indent="0">
              <a:buNone/>
            </a:pPr>
            <a:r>
              <a:rPr lang="en-GB" dirty="0" err="1"/>
              <a:t>YouCat</a:t>
            </a:r>
            <a:r>
              <a:rPr lang="en-GB" dirty="0"/>
              <a:t> 501</a:t>
            </a:r>
          </a:p>
        </p:txBody>
      </p:sp>
    </p:spTree>
    <p:extLst>
      <p:ext uri="{BB962C8B-B14F-4D97-AF65-F5344CB8AC3E}">
        <p14:creationId xmlns:p14="http://schemas.microsoft.com/office/powerpoint/2010/main" val="217005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Meditative</a:t>
            </a:r>
          </a:p>
        </p:txBody>
      </p:sp>
      <p:sp>
        <p:nvSpPr>
          <p:cNvPr id="3" name="Content Placeholder 2"/>
          <p:cNvSpPr>
            <a:spLocks noGrp="1"/>
          </p:cNvSpPr>
          <p:nvPr>
            <p:ph idx="1"/>
          </p:nvPr>
        </p:nvSpPr>
        <p:spPr>
          <a:xfrm>
            <a:off x="838200" y="2265217"/>
            <a:ext cx="10515600" cy="3911745"/>
          </a:xfrm>
        </p:spPr>
        <p:txBody>
          <a:bodyPr/>
          <a:lstStyle/>
          <a:p>
            <a:pPr marL="0" indent="0" algn="ctr">
              <a:buNone/>
            </a:pPr>
            <a:r>
              <a:rPr lang="en-GB" sz="3600" dirty="0">
                <a:latin typeface="+mj-lt"/>
              </a:rPr>
              <a:t>“The essence of meditation is a prayerful seeking that starts with a sacred text or a sacred image and explores the will, the signs, and the presence of God.”</a:t>
            </a:r>
          </a:p>
          <a:p>
            <a:pPr marL="0" indent="0">
              <a:buNone/>
            </a:pPr>
            <a:endParaRPr lang="en-GB" dirty="0"/>
          </a:p>
          <a:p>
            <a:pPr marL="0" indent="0">
              <a:buNone/>
            </a:pPr>
            <a:r>
              <a:rPr lang="en-GB" dirty="0" err="1"/>
              <a:t>YouCat</a:t>
            </a:r>
            <a:r>
              <a:rPr lang="en-GB" dirty="0"/>
              <a:t> 502</a:t>
            </a:r>
          </a:p>
        </p:txBody>
      </p:sp>
    </p:spTree>
    <p:extLst>
      <p:ext uri="{BB962C8B-B14F-4D97-AF65-F5344CB8AC3E}">
        <p14:creationId xmlns:p14="http://schemas.microsoft.com/office/powerpoint/2010/main" val="123778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Contemplative</a:t>
            </a:r>
          </a:p>
        </p:txBody>
      </p:sp>
      <p:sp>
        <p:nvSpPr>
          <p:cNvPr id="3" name="Content Placeholder 2"/>
          <p:cNvSpPr>
            <a:spLocks noGrp="1"/>
          </p:cNvSpPr>
          <p:nvPr>
            <p:ph idx="1"/>
          </p:nvPr>
        </p:nvSpPr>
        <p:spPr>
          <a:xfrm>
            <a:off x="838200" y="2410691"/>
            <a:ext cx="10515600" cy="3766272"/>
          </a:xfrm>
        </p:spPr>
        <p:txBody>
          <a:bodyPr/>
          <a:lstStyle/>
          <a:p>
            <a:pPr marL="0" indent="0">
              <a:buNone/>
            </a:pPr>
            <a:r>
              <a:rPr lang="en-GB" sz="3600" dirty="0">
                <a:latin typeface="+mj-lt"/>
              </a:rPr>
              <a:t>“Contemplative prayer is love, silence, listening and being in the presence of God.”</a:t>
            </a:r>
          </a:p>
          <a:p>
            <a:pPr marL="0" indent="0">
              <a:buNone/>
            </a:pPr>
            <a:endParaRPr lang="en-GB" dirty="0"/>
          </a:p>
          <a:p>
            <a:pPr marL="0" indent="0">
              <a:buNone/>
            </a:pPr>
            <a:r>
              <a:rPr lang="en-GB" dirty="0" err="1"/>
              <a:t>YouCat</a:t>
            </a:r>
            <a:r>
              <a:rPr lang="en-GB" dirty="0"/>
              <a:t> 503</a:t>
            </a:r>
          </a:p>
        </p:txBody>
      </p:sp>
    </p:spTree>
    <p:extLst>
      <p:ext uri="{BB962C8B-B14F-4D97-AF65-F5344CB8AC3E}">
        <p14:creationId xmlns:p14="http://schemas.microsoft.com/office/powerpoint/2010/main" val="411918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053" y="2456639"/>
            <a:ext cx="9144000" cy="2387600"/>
          </a:xfrm>
        </p:spPr>
        <p:txBody>
          <a:bodyPr/>
          <a:lstStyle/>
          <a:p>
            <a:pPr algn="l"/>
            <a:r>
              <a:rPr lang="en-GB" dirty="0">
                <a:solidFill>
                  <a:schemeClr val="bg1"/>
                </a:solidFill>
              </a:rPr>
              <a:t>Prayer and Meditation </a:t>
            </a:r>
          </a:p>
        </p:txBody>
      </p:sp>
      <p:sp>
        <p:nvSpPr>
          <p:cNvPr id="3" name="Subtitle 2"/>
          <p:cNvSpPr>
            <a:spLocks noGrp="1"/>
          </p:cNvSpPr>
          <p:nvPr>
            <p:ph type="subTitle" idx="1"/>
          </p:nvPr>
        </p:nvSpPr>
        <p:spPr>
          <a:xfrm>
            <a:off x="199053" y="5012191"/>
            <a:ext cx="9144000" cy="1655762"/>
          </a:xfrm>
        </p:spPr>
        <p:txBody>
          <a:bodyPr/>
          <a:lstStyle/>
          <a:p>
            <a:pPr algn="l"/>
            <a:r>
              <a:rPr lang="en-GB" dirty="0">
                <a:solidFill>
                  <a:schemeClr val="bg1"/>
                </a:solidFill>
              </a:rPr>
              <a:t>Meditative Prayer </a:t>
            </a:r>
          </a:p>
        </p:txBody>
      </p:sp>
    </p:spTree>
    <p:extLst>
      <p:ext uri="{BB962C8B-B14F-4D97-AF65-F5344CB8AC3E}">
        <p14:creationId xmlns:p14="http://schemas.microsoft.com/office/powerpoint/2010/main" val="286071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796283"/>
            <a:ext cx="9144000" cy="5184576"/>
          </a:xfrm>
        </p:spPr>
        <p:txBody>
          <a:bodyPr>
            <a:noAutofit/>
          </a:bodyPr>
          <a:lstStyle/>
          <a:p>
            <a:pPr marL="109728" indent="0">
              <a:buNone/>
            </a:pPr>
            <a:endParaRPr lang="en-GB" sz="3200" i="1" dirty="0"/>
          </a:p>
          <a:p>
            <a:pPr marL="109728" indent="0">
              <a:buNone/>
            </a:pPr>
            <a:r>
              <a:rPr lang="en-GB" sz="3200" i="1" dirty="0"/>
              <a:t>The aim is to develop a relationship with God!</a:t>
            </a:r>
          </a:p>
          <a:p>
            <a:pPr marL="109728" indent="0">
              <a:buNone/>
            </a:pPr>
            <a:endParaRPr lang="en-GB" sz="800" i="1" dirty="0"/>
          </a:p>
          <a:p>
            <a:pPr marL="109728" indent="0">
              <a:buNone/>
            </a:pPr>
            <a:endParaRPr lang="en-GB" sz="800" i="1" dirty="0"/>
          </a:p>
          <a:p>
            <a:pPr marL="109728" indent="0">
              <a:buNone/>
            </a:pPr>
            <a:r>
              <a:rPr lang="en-GB" sz="3200" i="1" dirty="0"/>
              <a:t>‘Children, young people and adults should be taught to meditate on the Word of God in personal prayer (CCC, 2688)</a:t>
            </a:r>
          </a:p>
          <a:p>
            <a:pPr marL="109728" indent="0">
              <a:buNone/>
            </a:pPr>
            <a:endParaRPr lang="en-GB" sz="3200" i="1" dirty="0"/>
          </a:p>
          <a:p>
            <a:pPr marL="109728" indent="0">
              <a:buNone/>
            </a:pPr>
            <a:endParaRPr lang="en-GB" sz="3200" i="1" dirty="0"/>
          </a:p>
          <a:p>
            <a:pPr marL="109728" indent="0">
              <a:buNone/>
            </a:pPr>
            <a:endParaRPr lang="en-GB" sz="3200" i="1" dirty="0"/>
          </a:p>
          <a:p>
            <a:pPr marL="109728" indent="0">
              <a:buNone/>
            </a:pPr>
            <a:r>
              <a:rPr lang="en-GB" sz="3200" i="1" dirty="0"/>
              <a:t>   </a:t>
            </a:r>
          </a:p>
          <a:p>
            <a:endParaRPr lang="en-GB" sz="3200" i="1" dirty="0"/>
          </a:p>
          <a:p>
            <a:endParaRPr lang="en-GB" sz="3200" i="1" dirty="0"/>
          </a:p>
        </p:txBody>
      </p:sp>
      <p:sp>
        <p:nvSpPr>
          <p:cNvPr id="3" name="Title 2"/>
          <p:cNvSpPr>
            <a:spLocks noGrp="1"/>
          </p:cNvSpPr>
          <p:nvPr>
            <p:ph type="title"/>
          </p:nvPr>
        </p:nvSpPr>
        <p:spPr/>
        <p:txBody>
          <a:bodyPr/>
          <a:lstStyle/>
          <a:p>
            <a:r>
              <a:rPr lang="en-GB" dirty="0"/>
              <a:t>Defining Meditative Prayer </a:t>
            </a:r>
          </a:p>
        </p:txBody>
      </p:sp>
    </p:spTree>
    <p:extLst>
      <p:ext uri="{BB962C8B-B14F-4D97-AF65-F5344CB8AC3E}">
        <p14:creationId xmlns:p14="http://schemas.microsoft.com/office/powerpoint/2010/main" val="261357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1000"/>
                                        <p:tgtEl>
                                          <p:spTgt spid="2">
                                            <p:txEl>
                                              <p:pRg st="8" end="8"/>
                                            </p:txEl>
                                          </p:spTgt>
                                        </p:tgtEl>
                                      </p:cBhvr>
                                    </p:animEffect>
                                    <p:anim calcmode="lin" valueType="num">
                                      <p:cBhvr>
                                        <p:cTn id="2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2517</Words>
  <Application>Microsoft Office PowerPoint</Application>
  <PresentationFormat>Widescreen</PresentationFormat>
  <Paragraphs>283</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vt:lpstr>
      <vt:lpstr>Office Theme</vt:lpstr>
      <vt:lpstr>Prayer and Meditation </vt:lpstr>
      <vt:lpstr>Overview</vt:lpstr>
      <vt:lpstr>PowerPoint Presentation</vt:lpstr>
      <vt:lpstr>PowerPoint Presentation</vt:lpstr>
      <vt:lpstr>Vocal</vt:lpstr>
      <vt:lpstr>Meditative</vt:lpstr>
      <vt:lpstr>Contemplative</vt:lpstr>
      <vt:lpstr>Prayer and Meditation </vt:lpstr>
      <vt:lpstr>Defining Meditative Prayer </vt:lpstr>
      <vt:lpstr>Why meditative prayer?</vt:lpstr>
      <vt:lpstr>Research</vt:lpstr>
      <vt:lpstr>Research</vt:lpstr>
      <vt:lpstr>Results - Themes</vt:lpstr>
      <vt:lpstr>Links to CfE</vt:lpstr>
      <vt:lpstr>Challenges</vt:lpstr>
      <vt:lpstr>Resources </vt:lpstr>
      <vt:lpstr>Prayer and Meditation </vt:lpstr>
      <vt:lpstr>What are we aiming for?</vt:lpstr>
      <vt:lpstr>Planning for Meaningful Prayer Experiences </vt:lpstr>
      <vt:lpstr>Developing the Language of Prayer  </vt:lpstr>
      <vt:lpstr>Prayer Journal</vt:lpstr>
      <vt:lpstr>PowerPoint Presentation</vt:lpstr>
      <vt:lpstr>Prayer Key Ring </vt:lpstr>
      <vt:lpstr>PowerPoint Presentation</vt:lpstr>
      <vt:lpstr>PowerPoint Presentation</vt:lpstr>
      <vt:lpstr>Traditional Prayers of the Church</vt:lpstr>
      <vt:lpstr>Prayer Book:</vt:lpstr>
      <vt:lpstr>Examination of Conscience </vt:lpstr>
      <vt:lpstr>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and Meditation</dc:title>
  <dc:creator>Joanna Sweeney</dc:creator>
  <cp:lastModifiedBy>Joanna Sweeney</cp:lastModifiedBy>
  <cp:revision>75</cp:revision>
  <cp:lastPrinted>2017-04-26T13:08:05Z</cp:lastPrinted>
  <dcterms:created xsi:type="dcterms:W3CDTF">2016-10-27T15:07:58Z</dcterms:created>
  <dcterms:modified xsi:type="dcterms:W3CDTF">2017-05-31T11:37:01Z</dcterms:modified>
</cp:coreProperties>
</file>