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2" r:id="rId6"/>
    <p:sldId id="261" r:id="rId7"/>
    <p:sldId id="265" r:id="rId8"/>
    <p:sldId id="264" r:id="rId9"/>
  </p:sldIdLst>
  <p:sldSz cx="12193588" cy="9726613"/>
  <p:notesSz cx="6858000" cy="9144000"/>
  <p:defaultTextStyle>
    <a:defPPr>
      <a:defRPr lang="en-US"/>
    </a:defPPr>
    <a:lvl1pPr marL="0" algn="l" defTabSz="1052109" rtl="0" eaLnBrk="1" latinLnBrk="0" hangingPunct="1">
      <a:defRPr sz="2071" kern="1200">
        <a:solidFill>
          <a:schemeClr val="tx1"/>
        </a:solidFill>
        <a:latin typeface="+mn-lt"/>
        <a:ea typeface="+mn-ea"/>
        <a:cs typeface="+mn-cs"/>
      </a:defRPr>
    </a:lvl1pPr>
    <a:lvl2pPr marL="526054" algn="l" defTabSz="1052109" rtl="0" eaLnBrk="1" latinLnBrk="0" hangingPunct="1">
      <a:defRPr sz="2071" kern="1200">
        <a:solidFill>
          <a:schemeClr val="tx1"/>
        </a:solidFill>
        <a:latin typeface="+mn-lt"/>
        <a:ea typeface="+mn-ea"/>
        <a:cs typeface="+mn-cs"/>
      </a:defRPr>
    </a:lvl2pPr>
    <a:lvl3pPr marL="1052109" algn="l" defTabSz="1052109" rtl="0" eaLnBrk="1" latinLnBrk="0" hangingPunct="1">
      <a:defRPr sz="2071" kern="1200">
        <a:solidFill>
          <a:schemeClr val="tx1"/>
        </a:solidFill>
        <a:latin typeface="+mn-lt"/>
        <a:ea typeface="+mn-ea"/>
        <a:cs typeface="+mn-cs"/>
      </a:defRPr>
    </a:lvl3pPr>
    <a:lvl4pPr marL="1578163" algn="l" defTabSz="1052109" rtl="0" eaLnBrk="1" latinLnBrk="0" hangingPunct="1">
      <a:defRPr sz="2071" kern="1200">
        <a:solidFill>
          <a:schemeClr val="tx1"/>
        </a:solidFill>
        <a:latin typeface="+mn-lt"/>
        <a:ea typeface="+mn-ea"/>
        <a:cs typeface="+mn-cs"/>
      </a:defRPr>
    </a:lvl4pPr>
    <a:lvl5pPr marL="2104217" algn="l" defTabSz="1052109" rtl="0" eaLnBrk="1" latinLnBrk="0" hangingPunct="1">
      <a:defRPr sz="2071" kern="1200">
        <a:solidFill>
          <a:schemeClr val="tx1"/>
        </a:solidFill>
        <a:latin typeface="+mn-lt"/>
        <a:ea typeface="+mn-ea"/>
        <a:cs typeface="+mn-cs"/>
      </a:defRPr>
    </a:lvl5pPr>
    <a:lvl6pPr marL="2630272" algn="l" defTabSz="1052109" rtl="0" eaLnBrk="1" latinLnBrk="0" hangingPunct="1">
      <a:defRPr sz="2071" kern="1200">
        <a:solidFill>
          <a:schemeClr val="tx1"/>
        </a:solidFill>
        <a:latin typeface="+mn-lt"/>
        <a:ea typeface="+mn-ea"/>
        <a:cs typeface="+mn-cs"/>
      </a:defRPr>
    </a:lvl6pPr>
    <a:lvl7pPr marL="3156326" algn="l" defTabSz="1052109" rtl="0" eaLnBrk="1" latinLnBrk="0" hangingPunct="1">
      <a:defRPr sz="2071" kern="1200">
        <a:solidFill>
          <a:schemeClr val="tx1"/>
        </a:solidFill>
        <a:latin typeface="+mn-lt"/>
        <a:ea typeface="+mn-ea"/>
        <a:cs typeface="+mn-cs"/>
      </a:defRPr>
    </a:lvl7pPr>
    <a:lvl8pPr marL="3682380" algn="l" defTabSz="1052109" rtl="0" eaLnBrk="1" latinLnBrk="0" hangingPunct="1">
      <a:defRPr sz="2071" kern="1200">
        <a:solidFill>
          <a:schemeClr val="tx1"/>
        </a:solidFill>
        <a:latin typeface="+mn-lt"/>
        <a:ea typeface="+mn-ea"/>
        <a:cs typeface="+mn-cs"/>
      </a:defRPr>
    </a:lvl8pPr>
    <a:lvl9pPr marL="4208435" algn="l" defTabSz="1052109" rtl="0" eaLnBrk="1" latinLnBrk="0" hangingPunct="1">
      <a:defRPr sz="20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82" autoAdjust="0"/>
    <p:restoredTop sz="83975" autoAdjust="0"/>
  </p:normalViewPr>
  <p:slideViewPr>
    <p:cSldViewPr snapToGrid="0">
      <p:cViewPr varScale="1">
        <p:scale>
          <a:sx n="140" d="100"/>
          <a:sy n="140" d="100"/>
        </p:scale>
        <p:origin x="1856" y="208"/>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146" d="100"/>
          <a:sy n="146" d="100"/>
        </p:scale>
        <p:origin x="54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D59B5-B6D5-4240-9452-9630FA88F317}" type="datetimeFigureOut">
              <a:rPr lang="en-US" smtClean="0"/>
              <a:t>6/10/18</a:t>
            </a:fld>
            <a:endParaRPr lang="en-US"/>
          </a:p>
        </p:txBody>
      </p:sp>
      <p:sp>
        <p:nvSpPr>
          <p:cNvPr id="4" name="Slide Image Placeholder 3"/>
          <p:cNvSpPr>
            <a:spLocks noGrp="1" noRot="1" noChangeAspect="1"/>
          </p:cNvSpPr>
          <p:nvPr>
            <p:ph type="sldImg" idx="2"/>
          </p:nvPr>
        </p:nvSpPr>
        <p:spPr>
          <a:xfrm>
            <a:off x="1493838" y="1143000"/>
            <a:ext cx="3870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B85D5-C5B6-4436-9FB9-2B87B79BF4A4}" type="slidenum">
              <a:rPr lang="en-US" smtClean="0"/>
              <a:t>‹#›</a:t>
            </a:fld>
            <a:endParaRPr lang="en-US"/>
          </a:p>
        </p:txBody>
      </p:sp>
    </p:spTree>
    <p:extLst>
      <p:ext uri="{BB962C8B-B14F-4D97-AF65-F5344CB8AC3E}">
        <p14:creationId xmlns:p14="http://schemas.microsoft.com/office/powerpoint/2010/main" val="1416399819"/>
      </p:ext>
    </p:extLst>
  </p:cSld>
  <p:clrMap bg1="lt1" tx1="dk1" bg2="lt2" tx2="dk2" accent1="accent1" accent2="accent2" accent3="accent3" accent4="accent4" accent5="accent5" accent6="accent6" hlink="hlink" folHlink="folHlink"/>
  <p:notesStyle>
    <a:lvl1pPr marL="0" algn="l" defTabSz="1052109" rtl="0" eaLnBrk="1" latinLnBrk="0" hangingPunct="1">
      <a:defRPr sz="1381" kern="1200">
        <a:solidFill>
          <a:schemeClr val="tx1"/>
        </a:solidFill>
        <a:latin typeface="+mn-lt"/>
        <a:ea typeface="+mn-ea"/>
        <a:cs typeface="+mn-cs"/>
      </a:defRPr>
    </a:lvl1pPr>
    <a:lvl2pPr marL="526054" algn="l" defTabSz="1052109" rtl="0" eaLnBrk="1" latinLnBrk="0" hangingPunct="1">
      <a:defRPr sz="1381" kern="1200">
        <a:solidFill>
          <a:schemeClr val="tx1"/>
        </a:solidFill>
        <a:latin typeface="+mn-lt"/>
        <a:ea typeface="+mn-ea"/>
        <a:cs typeface="+mn-cs"/>
      </a:defRPr>
    </a:lvl2pPr>
    <a:lvl3pPr marL="1052109" algn="l" defTabSz="1052109" rtl="0" eaLnBrk="1" latinLnBrk="0" hangingPunct="1">
      <a:defRPr sz="1381" kern="1200">
        <a:solidFill>
          <a:schemeClr val="tx1"/>
        </a:solidFill>
        <a:latin typeface="+mn-lt"/>
        <a:ea typeface="+mn-ea"/>
        <a:cs typeface="+mn-cs"/>
      </a:defRPr>
    </a:lvl3pPr>
    <a:lvl4pPr marL="1578163" algn="l" defTabSz="1052109" rtl="0" eaLnBrk="1" latinLnBrk="0" hangingPunct="1">
      <a:defRPr sz="1381" kern="1200">
        <a:solidFill>
          <a:schemeClr val="tx1"/>
        </a:solidFill>
        <a:latin typeface="+mn-lt"/>
        <a:ea typeface="+mn-ea"/>
        <a:cs typeface="+mn-cs"/>
      </a:defRPr>
    </a:lvl4pPr>
    <a:lvl5pPr marL="2104217" algn="l" defTabSz="1052109" rtl="0" eaLnBrk="1" latinLnBrk="0" hangingPunct="1">
      <a:defRPr sz="1381" kern="1200">
        <a:solidFill>
          <a:schemeClr val="tx1"/>
        </a:solidFill>
        <a:latin typeface="+mn-lt"/>
        <a:ea typeface="+mn-ea"/>
        <a:cs typeface="+mn-cs"/>
      </a:defRPr>
    </a:lvl5pPr>
    <a:lvl6pPr marL="2630272" algn="l" defTabSz="1052109" rtl="0" eaLnBrk="1" latinLnBrk="0" hangingPunct="1">
      <a:defRPr sz="1381" kern="1200">
        <a:solidFill>
          <a:schemeClr val="tx1"/>
        </a:solidFill>
        <a:latin typeface="+mn-lt"/>
        <a:ea typeface="+mn-ea"/>
        <a:cs typeface="+mn-cs"/>
      </a:defRPr>
    </a:lvl6pPr>
    <a:lvl7pPr marL="3156326" algn="l" defTabSz="1052109" rtl="0" eaLnBrk="1" latinLnBrk="0" hangingPunct="1">
      <a:defRPr sz="1381" kern="1200">
        <a:solidFill>
          <a:schemeClr val="tx1"/>
        </a:solidFill>
        <a:latin typeface="+mn-lt"/>
        <a:ea typeface="+mn-ea"/>
        <a:cs typeface="+mn-cs"/>
      </a:defRPr>
    </a:lvl7pPr>
    <a:lvl8pPr marL="3682380" algn="l" defTabSz="1052109" rtl="0" eaLnBrk="1" latinLnBrk="0" hangingPunct="1">
      <a:defRPr sz="1381" kern="1200">
        <a:solidFill>
          <a:schemeClr val="tx1"/>
        </a:solidFill>
        <a:latin typeface="+mn-lt"/>
        <a:ea typeface="+mn-ea"/>
        <a:cs typeface="+mn-cs"/>
      </a:defRPr>
    </a:lvl8pPr>
    <a:lvl9pPr marL="4208435" algn="l" defTabSz="1052109" rtl="0" eaLnBrk="1" latinLnBrk="0" hangingPunct="1">
      <a:defRPr sz="138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BB85D5-C5B6-4436-9FB9-2B87B79BF4A4}" type="slidenum">
              <a:rPr lang="en-US" smtClean="0"/>
              <a:t>1</a:t>
            </a:fld>
            <a:endParaRPr lang="en-US"/>
          </a:p>
        </p:txBody>
      </p:sp>
    </p:spTree>
    <p:extLst>
      <p:ext uri="{BB962C8B-B14F-4D97-AF65-F5344CB8AC3E}">
        <p14:creationId xmlns:p14="http://schemas.microsoft.com/office/powerpoint/2010/main" val="150858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265113"/>
            <a:ext cx="3654425" cy="2914650"/>
          </a:xfrm>
        </p:spPr>
      </p:sp>
      <p:sp>
        <p:nvSpPr>
          <p:cNvPr id="3" name="Notes Placeholder 2"/>
          <p:cNvSpPr>
            <a:spLocks noGrp="1"/>
          </p:cNvSpPr>
          <p:nvPr>
            <p:ph type="body" idx="1"/>
          </p:nvPr>
        </p:nvSpPr>
        <p:spPr>
          <a:xfrm>
            <a:off x="243842" y="3443197"/>
            <a:ext cx="6165668" cy="5326334"/>
          </a:xfrm>
        </p:spPr>
        <p:txBody>
          <a:bodyPr/>
          <a:lstStyle/>
          <a:p>
            <a:r>
              <a:rPr lang="en-GB" sz="1400" dirty="0"/>
              <a:t>This is just basic information on the pace and extent of the growth of the</a:t>
            </a:r>
            <a:r>
              <a:rPr lang="en-GB" sz="1400" baseline="0" dirty="0"/>
              <a:t> Catholic population in the years leading up to the Education Acts of 1872 and, more importantly, 1918.</a:t>
            </a:r>
          </a:p>
          <a:p>
            <a:endParaRPr lang="en-GB" sz="1400" baseline="0" dirty="0"/>
          </a:p>
          <a:p>
            <a:r>
              <a:rPr lang="en-GB" sz="1400" b="1" baseline="0" dirty="0"/>
              <a:t>POINTS TO NOTE:</a:t>
            </a:r>
          </a:p>
          <a:p>
            <a:endParaRPr lang="en-GB" sz="1400" baseline="0" dirty="0"/>
          </a:p>
          <a:p>
            <a:r>
              <a:rPr lang="en-GB" sz="1400" baseline="0" dirty="0"/>
              <a:t>Prior to 1775: RC population is a tiny percentage, and is mainly concentrated in the far north and the Isles, for example in Barra, South </a:t>
            </a:r>
            <a:r>
              <a:rPr lang="en-GB" sz="1400" baseline="0" dirty="0" err="1"/>
              <a:t>Uist</a:t>
            </a:r>
            <a:r>
              <a:rPr lang="en-GB" sz="1400" baseline="0" dirty="0"/>
              <a:t> and the North East. </a:t>
            </a:r>
          </a:p>
          <a:p>
            <a:endParaRPr lang="en-GB" sz="1400" baseline="0" dirty="0"/>
          </a:p>
          <a:p>
            <a:r>
              <a:rPr lang="en-GB" sz="1400" baseline="0" dirty="0"/>
              <a:t>Not all Irish workers who come are RC, but the vast majority are. There is very little religious or cultural provision for them, so they are seen as very different and troublesome: experience discrimination. They tend to live in the poorest areas and be confined to low paid manual labour</a:t>
            </a:r>
          </a:p>
          <a:p>
            <a:endParaRPr lang="en-GB" sz="1400" baseline="0" dirty="0"/>
          </a:p>
          <a:p>
            <a:r>
              <a:rPr lang="en-GB" sz="1400" b="1" i="1" baseline="0" dirty="0"/>
              <a:t>Pace of community growth</a:t>
            </a:r>
            <a:r>
              <a:rPr lang="en-GB" sz="1400" baseline="0" dirty="0"/>
              <a:t>: from almost none to 25,000 over 45 years is fairly slow compared to change from 1820 – 1840: a </a:t>
            </a:r>
            <a:r>
              <a:rPr lang="en-GB" sz="1400" b="1" baseline="0" dirty="0"/>
              <a:t>5-fold increase in only 20 years</a:t>
            </a:r>
            <a:r>
              <a:rPr lang="en-GB" sz="1400" baseline="0" dirty="0"/>
              <a:t>. Majority settle in  industrial and mining areas of Greater Glasgow and Lanarkshire, although some settle in Dundee and Lothian.</a:t>
            </a:r>
          </a:p>
          <a:p>
            <a:endParaRPr lang="en-GB" sz="1400" baseline="0" dirty="0"/>
          </a:p>
          <a:p>
            <a:r>
              <a:rPr lang="en-GB" sz="1400" baseline="0" dirty="0"/>
              <a:t>By 1851: 207,000 first generation migrants from Ireland. </a:t>
            </a:r>
            <a:r>
              <a:rPr lang="en-GB" sz="1400" b="1" baseline="0" dirty="0"/>
              <a:t>31 year span from 1820 – 1851 sees Irish immigrant population grow more than eightfold. </a:t>
            </a:r>
          </a:p>
          <a:p>
            <a:r>
              <a:rPr lang="en-GB" sz="1400" b="0" baseline="0" dirty="0"/>
              <a:t>This leads to a certain resentment and suspicion from some elements of the native population, exhibited through overt discrimination, even at the very highest levels</a:t>
            </a:r>
            <a:r>
              <a:rPr lang="en-GB" sz="1400" b="1" baseline="0" dirty="0"/>
              <a:t>.</a:t>
            </a:r>
          </a:p>
          <a:p>
            <a:endParaRPr lang="en-GB" sz="1400" baseline="0" dirty="0"/>
          </a:p>
          <a:p>
            <a:endParaRPr lang="en-GB" baseline="0" dirty="0"/>
          </a:p>
          <a:p>
            <a:endParaRPr lang="en-GB" baseline="0" dirty="0"/>
          </a:p>
          <a:p>
            <a:endParaRPr lang="en-GB" baseline="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22800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0025" y="273050"/>
            <a:ext cx="3870325" cy="3086100"/>
          </a:xfrm>
        </p:spPr>
      </p:sp>
      <p:sp>
        <p:nvSpPr>
          <p:cNvPr id="3" name="Notes Placeholder 2"/>
          <p:cNvSpPr>
            <a:spLocks noGrp="1"/>
          </p:cNvSpPr>
          <p:nvPr>
            <p:ph type="body" idx="1"/>
          </p:nvPr>
        </p:nvSpPr>
        <p:spPr>
          <a:xfrm>
            <a:off x="200298" y="3497625"/>
            <a:ext cx="6383382" cy="5411244"/>
          </a:xfrm>
        </p:spPr>
        <p:txBody>
          <a:bodyPr/>
          <a:lstStyle/>
          <a:p>
            <a:r>
              <a:rPr lang="en-GB" sz="1400" dirty="0"/>
              <a:t>This is just basic information on the pace and extent of the growth of the</a:t>
            </a:r>
            <a:r>
              <a:rPr lang="en-GB" sz="1400" baseline="0" dirty="0"/>
              <a:t> Catholic population in the years leading up to the Education Acts of 1872 and, more importantly, 1918.</a:t>
            </a:r>
          </a:p>
          <a:p>
            <a:endParaRPr lang="en-GB" sz="1400" baseline="0" dirty="0"/>
          </a:p>
          <a:p>
            <a:r>
              <a:rPr lang="en-GB" sz="1400" b="1" baseline="0" dirty="0"/>
              <a:t>POINTS TO NOTE:</a:t>
            </a:r>
          </a:p>
          <a:p>
            <a:endParaRPr lang="en-GB" sz="1400" baseline="0" dirty="0"/>
          </a:p>
          <a:p>
            <a:r>
              <a:rPr lang="en-GB" sz="1400" b="1" baseline="0" dirty="0"/>
              <a:t>Italian community</a:t>
            </a:r>
            <a:r>
              <a:rPr lang="en-GB" sz="1400" baseline="0" dirty="0"/>
              <a:t> – mainly escaping poverty due to changes in agricultural practice and increased industrialisation in the north of Italy. They tended to disperse in small groups across the country, working in catering (cafes, ice-cream parlours, fish and chip shops)</a:t>
            </a:r>
          </a:p>
          <a:p>
            <a:endParaRPr lang="en-GB" sz="1400" baseline="0" dirty="0"/>
          </a:p>
          <a:p>
            <a:r>
              <a:rPr lang="en-GB" sz="1400" b="1" baseline="0" dirty="0"/>
              <a:t>Lithuanian community </a:t>
            </a:r>
            <a:r>
              <a:rPr lang="en-GB" sz="1400" baseline="0" dirty="0"/>
              <a:t>– escaping poverty but also  cultural and religious suppression from the Russian government. They settled and worked in mining areas, particularly in Ayrshire and Lanarkshire. They experienced fierce discrimination</a:t>
            </a:r>
          </a:p>
          <a:p>
            <a:endParaRPr lang="en-GB" sz="1400" baseline="0" dirty="0"/>
          </a:p>
          <a:p>
            <a:r>
              <a:rPr lang="en-GB" sz="1400" b="1" baseline="0" dirty="0"/>
              <a:t>Polish community </a:t>
            </a:r>
            <a:r>
              <a:rPr lang="en-GB" sz="1400" baseline="0" dirty="0"/>
              <a:t>– also settled in poorer industrialised areas of the Lothians, Fife and Central Belt. Although anti-Catholicism was very strong in all these areas, the Polish workers won some respect from fellow workers due to their willingness to join and fully participate in trade unions.</a:t>
            </a:r>
          </a:p>
          <a:p>
            <a:endParaRPr lang="en-GB" sz="1400" baseline="0" dirty="0"/>
          </a:p>
          <a:p>
            <a:r>
              <a:rPr lang="en-GB" sz="1400" baseline="0" dirty="0"/>
              <a:t>Other nationalities arrive, but not in such significant numbers</a:t>
            </a:r>
          </a:p>
          <a:p>
            <a:endParaRPr lang="en-GB" sz="1400" baseline="0" dirty="0"/>
          </a:p>
          <a:p>
            <a:r>
              <a:rPr lang="en-GB" sz="1400" baseline="0" dirty="0"/>
              <a:t>Draw an explicit link between the experience of our Scottish Catholic community as immigrants, and the current reaction to immigrant communities</a:t>
            </a:r>
          </a:p>
          <a:p>
            <a:endParaRPr lang="en-GB" baseline="0" dirty="0"/>
          </a:p>
          <a:p>
            <a:endParaRPr lang="en-GB" baseline="0" dirty="0"/>
          </a:p>
          <a:p>
            <a:endParaRPr lang="en-GB" baseline="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47955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220663"/>
            <a:ext cx="3870325" cy="3086100"/>
          </a:xfrm>
        </p:spPr>
      </p:sp>
      <p:sp>
        <p:nvSpPr>
          <p:cNvPr id="3" name="Notes Placeholder 2"/>
          <p:cNvSpPr>
            <a:spLocks noGrp="1"/>
          </p:cNvSpPr>
          <p:nvPr>
            <p:ph type="body" idx="1"/>
          </p:nvPr>
        </p:nvSpPr>
        <p:spPr>
          <a:xfrm>
            <a:off x="296091" y="3460025"/>
            <a:ext cx="6130835" cy="5396592"/>
          </a:xfrm>
        </p:spPr>
        <p:txBody>
          <a:bodyPr/>
          <a:lstStyle/>
          <a:p>
            <a:r>
              <a:rPr lang="en-GB" sz="1400" dirty="0"/>
              <a:t>In the 19</a:t>
            </a:r>
            <a:r>
              <a:rPr lang="en-GB" sz="1400" baseline="30000" dirty="0"/>
              <a:t>th</a:t>
            </a:r>
            <a:r>
              <a:rPr lang="en-GB" sz="1400" dirty="0"/>
              <a:t> century,</a:t>
            </a:r>
            <a:r>
              <a:rPr lang="en-GB" sz="1400" baseline="0" dirty="0"/>
              <a:t> state schools provided education to the people of Scotland but  Catholic families generally felt it was important that their children attended a school where their Catholic faith was taught. </a:t>
            </a:r>
          </a:p>
          <a:p>
            <a:endParaRPr lang="en-GB" sz="1400" dirty="0"/>
          </a:p>
          <a:p>
            <a:r>
              <a:rPr lang="en-GB" sz="1400" b="1" baseline="0" dirty="0"/>
              <a:t>Voluntary schools, </a:t>
            </a:r>
            <a:r>
              <a:rPr lang="en-GB" sz="1400" baseline="0" dirty="0"/>
              <a:t>often housed in local parish halls began to emerge, often known as voluntary schools. These schools received some grants from central government but the majority of the funding was made by the Catholic community themselves. This was a real burden on these families as, during this time, the Catholic community were amongst the poorest in the country. The catholic families were still legally bound to pay their rates which would be used in part to fund the public schools but didn’t fund the schools their own children attended. Most of the funds were paid directly to the schools at a rate of threepence or fourpence per week but the Catholic community as a whole supported these schools through balls, concerts, bazaars and charity sermons. </a:t>
            </a:r>
          </a:p>
          <a:p>
            <a:r>
              <a:rPr lang="en-GB" sz="1400" b="1" baseline="0" dirty="0"/>
              <a:t>The St Vincent De Paul Society </a:t>
            </a:r>
            <a:r>
              <a:rPr lang="en-GB" sz="1400" baseline="0" dirty="0"/>
              <a:t>also gave financial support to allow children from the very poorest families attend a Catholic school. Even with the best efforts of the voluntary schools, the cost of educating such a huge amount of children was beyond the Catholic community. This meant the Catholic schools were very underfunded, over-crowded and lacked even the basic resources the children needed. </a:t>
            </a:r>
          </a:p>
          <a:p>
            <a:r>
              <a:rPr lang="en-GB" sz="1400" b="1" baseline="0" dirty="0"/>
              <a:t>Many areas, especially in Glasgow relied heavily on the Religious Orders</a:t>
            </a:r>
            <a:r>
              <a:rPr lang="en-GB" sz="1400" baseline="0" dirty="0"/>
              <a:t>. It was largely the contribution of these Priests, Sisters and Brothers  who helped to run the schools and made it feasible for children to have access to a Catholic Education. The 5 orders in Glasgow were The Franciscans, The Marists, The Sisters of Mercy, the Jesuits and the Sisters of Notre Dame. It is important to highlight that, without the three female Religious orders, it is highly unlikely there would have been secondary education for Catholic girls. Throughout Scotland, this pattern of Catholics creating and running their own schools was set.  </a:t>
            </a:r>
          </a:p>
          <a:p>
            <a:r>
              <a:rPr lang="en-GB" sz="1400" b="1" baseline="0" dirty="0"/>
              <a:t>Whilst still paying their taxes </a:t>
            </a:r>
            <a:r>
              <a:rPr lang="en-GB" sz="1400" baseline="0" dirty="0"/>
              <a:t>to fund state schools, from 1872, large sums of money had to be raised to build and equip new Catholic schools, putting a tremendous financial burden on an already mainly impoverished Catholic Community. </a:t>
            </a:r>
          </a:p>
          <a:p>
            <a:r>
              <a:rPr lang="en-GB" sz="1400" baseline="0" dirty="0"/>
              <a:t>This gargantuan effort did not go unnoticed by the Government at the time and indeed this considerable task was recognised in the </a:t>
            </a:r>
            <a:r>
              <a:rPr lang="en-GB" sz="1400" b="1" i="1" baseline="0" dirty="0"/>
              <a:t>Report of the Committee on Education in Scotland 1874-75</a:t>
            </a:r>
            <a:r>
              <a:rPr lang="en-GB" sz="1400" b="1" i="0" baseline="0" dirty="0"/>
              <a:t> </a:t>
            </a:r>
            <a:r>
              <a:rPr lang="en-GB" sz="1400" i="0" baseline="0" dirty="0"/>
              <a:t>which refers to ‘the extraordinary efforts of the Roman Catholic Church is making for the education of her own children, while Catholics, like others, are rated for public schools’. This committee recognised that Catholics were paying twice for schools. Unfortunately, the sad fact was, that in terms of buildings, staffing and equipment, Catholic schools, and therefore Catholic children, were at a real disadvantage.</a:t>
            </a:r>
            <a:endParaRPr lang="en-GB" sz="1400" dirty="0"/>
          </a:p>
        </p:txBody>
      </p:sp>
      <p:sp>
        <p:nvSpPr>
          <p:cNvPr id="4" name="Slide Number Placeholder 3"/>
          <p:cNvSpPr>
            <a:spLocks noGrp="1"/>
          </p:cNvSpPr>
          <p:nvPr>
            <p:ph type="sldNum" sz="quarter" idx="10"/>
          </p:nvPr>
        </p:nvSpPr>
        <p:spPr/>
        <p:txBody>
          <a:bodyPr/>
          <a:lstStyle/>
          <a:p>
            <a:fld id="{B8796F01-7154-41E0-B48B-A6921757531A}" type="slidenum">
              <a:rPr lang="en-GB" smtClean="0"/>
              <a:pPr/>
              <a:t>4</a:t>
            </a:fld>
            <a:endParaRPr lang="en-GB"/>
          </a:p>
        </p:txBody>
      </p:sp>
    </p:spTree>
    <p:extLst>
      <p:ext uri="{BB962C8B-B14F-4D97-AF65-F5344CB8AC3E}">
        <p14:creationId xmlns:p14="http://schemas.microsoft.com/office/powerpoint/2010/main" val="260074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9238" y="342900"/>
            <a:ext cx="3870325" cy="3086100"/>
          </a:xfrm>
        </p:spPr>
      </p:sp>
      <p:sp>
        <p:nvSpPr>
          <p:cNvPr id="3" name="Notes Placeholder 2"/>
          <p:cNvSpPr>
            <a:spLocks noGrp="1"/>
          </p:cNvSpPr>
          <p:nvPr>
            <p:ph type="body" idx="1"/>
          </p:nvPr>
        </p:nvSpPr>
        <p:spPr>
          <a:xfrm>
            <a:off x="174171" y="3579495"/>
            <a:ext cx="6287589" cy="5460002"/>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GB" sz="1600" b="1" i="1" kern="1200" dirty="0">
              <a:solidFill>
                <a:schemeClr val="tx2"/>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GB" sz="1400" b="1" i="0" kern="1200" dirty="0">
                <a:effectLst/>
                <a:latin typeface="Calibri Light" panose="020F0302020204030204" pitchFamily="34" charset="0"/>
                <a:ea typeface="+mn-ea"/>
                <a:cs typeface="Calibri Light" panose="020F0302020204030204" pitchFamily="34" charset="0"/>
              </a:rPr>
              <a:t>The 1918 Act</a:t>
            </a:r>
            <a:r>
              <a:rPr lang="en-GB" sz="1400" b="0" i="0" kern="1200" baseline="0" dirty="0">
                <a:effectLst/>
                <a:latin typeface="Calibri Light" panose="020F0302020204030204" pitchFamily="34" charset="0"/>
                <a:ea typeface="+mn-ea"/>
                <a:cs typeface="Calibri Light" panose="020F0302020204030204" pitchFamily="34" charset="0"/>
              </a:rPr>
              <a:t> tried, for the first time, to standardise and regulate expected standards in the running of and the curricula in schools. This meant that government inspectors could now check on standards of provision in schools. This was a huge step forward in general provision but, with no specifically Catholic inspectorate, the Church made the condition that they could be part of the process for selecting the staff in Catholic schools, and that local clergy would be able to be involved in the day-to-day running of the schools. It also allowed for continued connection between the schools and the religious orders which had done so much for the voluntary schools, and who provided a well-educated pool of teaching and management staff.</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GB" sz="1400" b="0" i="0" kern="1200" baseline="0" dirty="0">
              <a:effectLst/>
              <a:latin typeface="Calibri Light" panose="020F0302020204030204" pitchFamily="34" charset="0"/>
              <a:ea typeface="+mn-ea"/>
              <a:cs typeface="Calibri Light" panose="020F03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GB" sz="1400" b="0" i="0" kern="1200" baseline="0" dirty="0">
                <a:effectLst/>
                <a:latin typeface="Calibri Light" panose="020F0302020204030204" pitchFamily="34" charset="0"/>
                <a:ea typeface="+mn-ea"/>
                <a:cs typeface="Calibri Light" panose="020F0302020204030204" pitchFamily="34" charset="0"/>
              </a:rPr>
              <a:t>Another important point was that, as </a:t>
            </a:r>
            <a:r>
              <a:rPr lang="en-GB" sz="1400" b="1" i="0" kern="1200" baseline="0" dirty="0">
                <a:effectLst/>
                <a:latin typeface="Calibri Light" panose="020F0302020204030204" pitchFamily="34" charset="0"/>
                <a:ea typeface="+mn-ea"/>
                <a:cs typeface="Calibri Light" panose="020F0302020204030204" pitchFamily="34" charset="0"/>
              </a:rPr>
              <a:t>Catholic schools were now state-funded</a:t>
            </a:r>
            <a:r>
              <a:rPr lang="en-GB" sz="1400" b="0" i="0" kern="1200" baseline="0" dirty="0">
                <a:effectLst/>
                <a:latin typeface="Calibri Light" panose="020F0302020204030204" pitchFamily="34" charset="0"/>
                <a:ea typeface="+mn-ea"/>
                <a:cs typeface="Calibri Light" panose="020F0302020204030204" pitchFamily="34" charset="0"/>
              </a:rPr>
              <a:t>, they were officially open to all. This seems to have been the case among the voluntary schools prior to this – it would seem that a community itself composed in the majority by immigrants had an understanding of how it felt to be an outsider, and allowed other groups to use their schools. However, the reality of immigrant communities is that they often settle within national/cultural groups in one area, perhaps finding strength in numbers, so the vast majority of pupils in schools are the children of one particular migrant Catholic groups.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GB" sz="1400" b="0" i="0" kern="1200" baseline="0" dirty="0">
              <a:effectLst/>
              <a:latin typeface="Calibri Light" panose="020F0302020204030204" pitchFamily="34" charset="0"/>
              <a:ea typeface="+mn-ea"/>
              <a:cs typeface="Calibri Light" panose="020F03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GB" sz="1400" b="0" i="0" kern="1200" baseline="0" dirty="0">
                <a:effectLst/>
                <a:latin typeface="Calibri Light" panose="020F0302020204030204" pitchFamily="34" charset="0"/>
                <a:ea typeface="+mn-ea"/>
                <a:cs typeface="Calibri Light" panose="020F0302020204030204" pitchFamily="34" charset="0"/>
              </a:rPr>
              <a:t>In addition, </a:t>
            </a:r>
            <a:r>
              <a:rPr lang="en-GB" sz="1400" b="1" i="0" kern="1200" baseline="0" dirty="0">
                <a:effectLst/>
                <a:latin typeface="Calibri Light" panose="020F0302020204030204" pitchFamily="34" charset="0"/>
                <a:ea typeface="+mn-ea"/>
                <a:cs typeface="Calibri Light" panose="020F0302020204030204" pitchFamily="34" charset="0"/>
              </a:rPr>
              <a:t>Catholic families no longer had to pay twice for education</a:t>
            </a:r>
            <a:r>
              <a:rPr lang="en-GB" sz="1400" b="0" i="0" kern="1200" baseline="0" dirty="0">
                <a:effectLst/>
                <a:latin typeface="Calibri Light" panose="020F0302020204030204" pitchFamily="34" charset="0"/>
                <a:ea typeface="+mn-ea"/>
                <a:cs typeface="Calibri Light" panose="020F0302020204030204" pitchFamily="34" charset="0"/>
              </a:rPr>
              <a:t>. They no longer had to pay for the voluntary schools and this meant that Catholic families – traditionally large families – could afford to have all of their children educated. This marked a real turning point in the academic, financial and social fortunes of the Catholic community.</a:t>
            </a:r>
            <a:endParaRPr lang="en-US" sz="1400" b="0" i="0" kern="1200" dirty="0">
              <a:effectLst/>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79943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263525"/>
            <a:ext cx="3870325" cy="3086100"/>
          </a:xfrm>
        </p:spPr>
      </p:sp>
      <p:sp>
        <p:nvSpPr>
          <p:cNvPr id="3" name="Notes Placeholder 2"/>
          <p:cNvSpPr>
            <a:spLocks noGrp="1"/>
          </p:cNvSpPr>
          <p:nvPr>
            <p:ph type="body" idx="1"/>
          </p:nvPr>
        </p:nvSpPr>
        <p:spPr>
          <a:xfrm>
            <a:off x="685800" y="3616778"/>
            <a:ext cx="5627914" cy="3600450"/>
          </a:xfrm>
        </p:spPr>
        <p:txBody>
          <a:bodyPr/>
          <a:lstStyle/>
          <a:p>
            <a:r>
              <a:rPr lang="en-GB" sz="1400" b="1" dirty="0"/>
              <a:t>Charter </a:t>
            </a:r>
            <a:r>
              <a:rPr lang="en-GB" sz="1400" dirty="0"/>
              <a:t>– the building of a Catholic ethos does not happen through chance; it is the result of a</a:t>
            </a:r>
            <a:r>
              <a:rPr lang="en-GB" sz="1400" baseline="0" dirty="0"/>
              <a:t> commitment to the teaching of Jesus Christ; those things we so often refer to as “Gospel values”. This happens certainly in the content of our RE programme, but it is so much more than that. And vitally, it must be consistent and practiced with integrity. It is not by accident  that, of the ten bullet points in the Charter, seven of them ask for a commitment. There is so much change in the world of education and the day to day life of a school. </a:t>
            </a:r>
          </a:p>
          <a:p>
            <a:r>
              <a:rPr lang="en-GB" sz="1400" baseline="0" dirty="0"/>
              <a:t>Perhaps part of the success of Catholic schools is that </a:t>
            </a:r>
            <a:r>
              <a:rPr lang="en-GB" sz="1400" b="1" baseline="0" dirty="0"/>
              <a:t>sense of a commitment to the living of eternal truths</a:t>
            </a:r>
            <a:r>
              <a:rPr lang="en-GB" sz="1400" baseline="0" dirty="0"/>
              <a:t>: that no matter what is happening in legislation, in society, in educational thought, the basic characteristics of the Catholic school will not change. For our young people, they are at a stage of their lives characterised by change; they can explore this within a context where they can have certainty that the “goalposts” are not always moving. Young people can thrive in a context where they feel secure. A secure learner is a better learner.</a:t>
            </a:r>
          </a:p>
          <a:p>
            <a:endParaRPr lang="en-GB" sz="1400" baseline="0" dirty="0"/>
          </a:p>
          <a:p>
            <a:r>
              <a:rPr lang="en-GB" sz="1400" baseline="0" dirty="0"/>
              <a:t>It is also frequently said that we cannot really define an </a:t>
            </a:r>
            <a:r>
              <a:rPr lang="en-GB" sz="1400" b="1" baseline="0" dirty="0"/>
              <a:t>ethos</a:t>
            </a:r>
            <a:r>
              <a:rPr lang="en-GB" sz="1400" baseline="0" dirty="0"/>
              <a:t>, or prove it. It is important to point out that there is sound, rigorous statistical evidence that Catholic schools do in fact perform well in terms of all measureable indicators. “Report after report . . .” as the final quote says. The Act meant that Catholic schools are assessed against the same criteria as non-denominational schools, and do very well . However, our Charter, and our faith, calls us to more than a commitment to good statistics.</a:t>
            </a:r>
          </a:p>
          <a:p>
            <a:endParaRPr lang="en-GB" sz="1400" baseline="0" dirty="0"/>
          </a:p>
          <a:p>
            <a:endParaRPr lang="en-GB" sz="1400" baseline="0" dirty="0"/>
          </a:p>
          <a:p>
            <a:r>
              <a:rPr lang="en-GB" sz="1400" baseline="0" dirty="0"/>
              <a:t>INVITE DISCUSSION and QUESTIONS</a:t>
            </a:r>
          </a:p>
          <a:p>
            <a:endParaRPr lang="en-GB" baseline="0" dirty="0"/>
          </a:p>
          <a:p>
            <a:endParaRPr lang="en-GB" baseline="0" dirty="0"/>
          </a:p>
          <a:p>
            <a:endParaRPr lang="en-US" dirty="0"/>
          </a:p>
        </p:txBody>
      </p:sp>
      <p:sp>
        <p:nvSpPr>
          <p:cNvPr id="4" name="Slide Number Placeholder 3"/>
          <p:cNvSpPr>
            <a:spLocks noGrp="1"/>
          </p:cNvSpPr>
          <p:nvPr>
            <p:ph type="sldNum" sz="quarter" idx="10"/>
          </p:nvPr>
        </p:nvSpPr>
        <p:spPr/>
        <p:txBody>
          <a:bodyPr/>
          <a:lstStyle/>
          <a:p>
            <a:fld id="{F0BB85D5-C5B6-4436-9FB9-2B87B79BF4A4}" type="slidenum">
              <a:rPr lang="en-US" smtClean="0"/>
              <a:t>6</a:t>
            </a:fld>
            <a:endParaRPr lang="en-US"/>
          </a:p>
        </p:txBody>
      </p:sp>
    </p:spTree>
    <p:extLst>
      <p:ext uri="{BB962C8B-B14F-4D97-AF65-F5344CB8AC3E}">
        <p14:creationId xmlns:p14="http://schemas.microsoft.com/office/powerpoint/2010/main" val="208257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341313"/>
            <a:ext cx="3870325" cy="3086100"/>
          </a:xfrm>
        </p:spPr>
      </p:sp>
      <p:sp>
        <p:nvSpPr>
          <p:cNvPr id="3" name="Notes Placeholder 2"/>
          <p:cNvSpPr>
            <a:spLocks noGrp="1"/>
          </p:cNvSpPr>
          <p:nvPr>
            <p:ph type="body" idx="1"/>
          </p:nvPr>
        </p:nvSpPr>
        <p:spPr>
          <a:xfrm>
            <a:off x="418011" y="3642904"/>
            <a:ext cx="6008915" cy="3411039"/>
          </a:xfrm>
        </p:spPr>
        <p:txBody>
          <a:bodyPr/>
          <a:lstStyle/>
          <a:p>
            <a:r>
              <a:rPr lang="en-GB" sz="1400" dirty="0"/>
              <a:t>Perhaps one</a:t>
            </a:r>
            <a:r>
              <a:rPr lang="en-GB" sz="1400" baseline="0" dirty="0"/>
              <a:t> of the most telling pieces of evidence of the worth of Catholic schools comes from the parents who choose them for their children and young people. Our government, quite rightly, is becoming increasingly aware of the importance of the parental voice in the education debate. The proposals in the new “Empowering Schools” document places parents within the consultative and improvement process for Scottish schools.</a:t>
            </a:r>
          </a:p>
          <a:p>
            <a:endParaRPr lang="en-GB" sz="1400" baseline="0" dirty="0"/>
          </a:p>
          <a:p>
            <a:r>
              <a:rPr lang="en-GB" sz="1400" baseline="0" dirty="0"/>
              <a:t>It is therefore worth noting that not only is the choice to send a child to a Catholic school a parental choice: it is in the vast majority of cases a repeated parental choice: most pupils in Catholic </a:t>
            </a:r>
            <a:r>
              <a:rPr lang="en-GB" sz="1400" baseline="0" dirty="0" err="1"/>
              <a:t>secondaries</a:t>
            </a:r>
            <a:r>
              <a:rPr lang="en-GB" sz="1400" baseline="0" dirty="0"/>
              <a:t> were previously at Catholic primaries. In other words, parents have seen what Catholic education can offer their child, and choose to continue with it into secondary school. Again, very often, they choose the same experience for younger siblings. And this at a time when, as the second quote says, parents have access to more knowledge and more freedom than ever before.</a:t>
            </a:r>
          </a:p>
          <a:p>
            <a:endParaRPr lang="en-GB" sz="1400" baseline="0" dirty="0"/>
          </a:p>
          <a:p>
            <a:r>
              <a:rPr lang="en-GB" sz="1400" baseline="0" dirty="0"/>
              <a:t>Important to say, also, that we do not measure our success in terms of the number of Catholics we “churn out” (reference last quote). We build a context in which young people see themselves as people of innate dignity and value, who are invited into relationship with God, and support </a:t>
            </a:r>
            <a:r>
              <a:rPr lang="en-GB" sz="1400" baseline="0" dirty="0" err="1"/>
              <a:t>ed</a:t>
            </a:r>
            <a:r>
              <a:rPr lang="en-GB" sz="1400" baseline="0" dirty="0"/>
              <a:t> by the Church to accept and live that invitation. We make space for God to work. The choice to accept that invitation is personal to all of us, however, and may be a choice which ebbs and flows throughout our lives. We equip and empower young people to make their own informed decisions, and to make them throughout their lives, secure in the knowledge that this invitation is never taken back. In this, teachers and leaders in Catholic schools must serve as an example of how the choice to live as an active Christian does not belong to the past, but is a viable choice in the 21</a:t>
            </a:r>
            <a:r>
              <a:rPr lang="en-GB" sz="1400" baseline="30000" dirty="0"/>
              <a:t>st</a:t>
            </a:r>
            <a:r>
              <a:rPr lang="en-GB" sz="1400" baseline="0" dirty="0"/>
              <a:t> century.</a:t>
            </a:r>
          </a:p>
          <a:p>
            <a:endParaRPr lang="en-GB" sz="1400" baseline="0" dirty="0"/>
          </a:p>
          <a:p>
            <a:r>
              <a:rPr lang="en-GB" sz="1400" baseline="0" dirty="0"/>
              <a:t>INVITE DISCUSSION and QUESTIONS</a:t>
            </a:r>
          </a:p>
          <a:p>
            <a:endParaRPr lang="en-GB" sz="1400" baseline="0" dirty="0"/>
          </a:p>
        </p:txBody>
      </p:sp>
      <p:sp>
        <p:nvSpPr>
          <p:cNvPr id="4" name="Slide Number Placeholder 3"/>
          <p:cNvSpPr>
            <a:spLocks noGrp="1"/>
          </p:cNvSpPr>
          <p:nvPr>
            <p:ph type="sldNum" sz="quarter" idx="10"/>
          </p:nvPr>
        </p:nvSpPr>
        <p:spPr/>
        <p:txBody>
          <a:bodyPr/>
          <a:lstStyle/>
          <a:p>
            <a:fld id="{F0BB85D5-C5B6-4436-9FB9-2B87B79BF4A4}" type="slidenum">
              <a:rPr lang="en-US" smtClean="0"/>
              <a:t>7</a:t>
            </a:fld>
            <a:endParaRPr lang="en-US"/>
          </a:p>
        </p:txBody>
      </p:sp>
    </p:spTree>
    <p:extLst>
      <p:ext uri="{BB962C8B-B14F-4D97-AF65-F5344CB8AC3E}">
        <p14:creationId xmlns:p14="http://schemas.microsoft.com/office/powerpoint/2010/main" val="172214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385763"/>
            <a:ext cx="3870325" cy="3086100"/>
          </a:xfrm>
        </p:spPr>
      </p:sp>
      <p:sp>
        <p:nvSpPr>
          <p:cNvPr id="3" name="Notes Placeholder 2"/>
          <p:cNvSpPr>
            <a:spLocks noGrp="1"/>
          </p:cNvSpPr>
          <p:nvPr>
            <p:ph type="body" idx="1"/>
          </p:nvPr>
        </p:nvSpPr>
        <p:spPr>
          <a:xfrm>
            <a:off x="685800" y="3834493"/>
            <a:ext cx="5486400" cy="4850720"/>
          </a:xfrm>
        </p:spPr>
        <p:txBody>
          <a:bodyPr/>
          <a:lstStyle/>
          <a:p>
            <a:r>
              <a:rPr lang="en-GB" sz="1400" dirty="0"/>
              <a:t>The emphasis again then on the idea that Catholic schools are not just good for Catholics, but good for Scotland.</a:t>
            </a:r>
            <a:r>
              <a:rPr lang="en-GB" sz="1400" baseline="0" dirty="0"/>
              <a:t> They operate well in supporting our young people to become successful learners, confident individuals, effective contributors and responsible citizens, and this is the duty of all schools in Curriculum for Excellence. </a:t>
            </a:r>
          </a:p>
          <a:p>
            <a:r>
              <a:rPr lang="en-GB" sz="1400" baseline="0" dirty="0"/>
              <a:t>It also however makes explicit that we do not do this just to equip them for “when they leave school”, as if their lives were somehow on pause until that point. We remind them that they can be all these things </a:t>
            </a:r>
            <a:r>
              <a:rPr lang="en-GB" sz="1400" b="1" i="1" baseline="0" dirty="0"/>
              <a:t>now; </a:t>
            </a:r>
            <a:r>
              <a:rPr lang="en-GB" sz="1400" b="0" i="0" baseline="0" dirty="0"/>
              <a:t>they are agents for change </a:t>
            </a:r>
            <a:r>
              <a:rPr lang="en-GB" sz="1400" b="1" i="1" baseline="0" dirty="0"/>
              <a:t>now; </a:t>
            </a:r>
            <a:r>
              <a:rPr lang="en-GB" sz="1400" b="0" i="0" baseline="0" dirty="0"/>
              <a:t>they are decision makers </a:t>
            </a:r>
            <a:r>
              <a:rPr lang="en-GB" sz="1400" b="1" i="1" baseline="0" dirty="0"/>
              <a:t>now; </a:t>
            </a:r>
            <a:r>
              <a:rPr lang="en-GB" sz="1400" b="0" i="0" baseline="0" dirty="0"/>
              <a:t>they are in relationship with God, others and self </a:t>
            </a:r>
            <a:r>
              <a:rPr lang="en-GB" sz="1400" b="1" i="1" baseline="0" dirty="0"/>
              <a:t>now.</a:t>
            </a:r>
          </a:p>
          <a:p>
            <a:endParaRPr lang="en-GB" sz="1400" b="1" i="1" baseline="0" dirty="0"/>
          </a:p>
          <a:p>
            <a:r>
              <a:rPr lang="en-GB" sz="1400" b="1" i="1" baseline="0" dirty="0"/>
              <a:t>The journey to discipleship is a life-long journey of learning, and we take what we learn out into the world.</a:t>
            </a:r>
          </a:p>
          <a:p>
            <a:endParaRPr lang="en-GB" sz="1400" b="1" i="1" baseline="0" dirty="0"/>
          </a:p>
          <a:p>
            <a:endParaRPr lang="en-GB" b="0" i="1" baseline="0" dirty="0"/>
          </a:p>
          <a:p>
            <a:r>
              <a:rPr lang="en-GB" b="0" i="1" baseline="0"/>
              <a:t>GIVE OUT COPIES OF THE CHARTER </a:t>
            </a:r>
            <a:r>
              <a:rPr lang="en-GB" i="1"/>
              <a:t>AND ALLOW TIME FOR GROUP DISCUSSION AND FEEDBACK ON IT AND ON ANY PART OF THE PRESENTATION.</a:t>
            </a:r>
            <a:endParaRPr lang="en-GB" b="0" i="1" baseline="0" dirty="0"/>
          </a:p>
          <a:p>
            <a:endParaRPr lang="en-US" b="0" i="1" dirty="0"/>
          </a:p>
        </p:txBody>
      </p:sp>
      <p:sp>
        <p:nvSpPr>
          <p:cNvPr id="4" name="Slide Number Placeholder 3"/>
          <p:cNvSpPr>
            <a:spLocks noGrp="1"/>
          </p:cNvSpPr>
          <p:nvPr>
            <p:ph type="sldNum" sz="quarter" idx="10"/>
          </p:nvPr>
        </p:nvSpPr>
        <p:spPr/>
        <p:txBody>
          <a:bodyPr/>
          <a:lstStyle/>
          <a:p>
            <a:fld id="{F0BB85D5-C5B6-4436-9FB9-2B87B79BF4A4}" type="slidenum">
              <a:rPr lang="en-US" smtClean="0"/>
              <a:t>8</a:t>
            </a:fld>
            <a:endParaRPr lang="en-US"/>
          </a:p>
        </p:txBody>
      </p:sp>
    </p:spTree>
    <p:extLst>
      <p:ext uri="{BB962C8B-B14F-4D97-AF65-F5344CB8AC3E}">
        <p14:creationId xmlns:p14="http://schemas.microsoft.com/office/powerpoint/2010/main" val="32827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19" y="1591833"/>
            <a:ext cx="10364550" cy="3386302"/>
          </a:xfrm>
        </p:spPr>
        <p:txBody>
          <a:bodyPr anchor="b"/>
          <a:lstStyle>
            <a:lvl1pPr algn="ctr">
              <a:defRPr sz="8001"/>
            </a:lvl1pPr>
          </a:lstStyle>
          <a:p>
            <a:r>
              <a:rPr lang="en-US"/>
              <a:t>Click to edit Master title style</a:t>
            </a:r>
            <a:endParaRPr lang="en-US" dirty="0"/>
          </a:p>
        </p:txBody>
      </p:sp>
      <p:sp>
        <p:nvSpPr>
          <p:cNvPr id="3" name="Subtitle 2"/>
          <p:cNvSpPr>
            <a:spLocks noGrp="1"/>
          </p:cNvSpPr>
          <p:nvPr>
            <p:ph type="subTitle" idx="1"/>
          </p:nvPr>
        </p:nvSpPr>
        <p:spPr>
          <a:xfrm>
            <a:off x="1524199" y="5108724"/>
            <a:ext cx="9145191" cy="2348346"/>
          </a:xfrm>
        </p:spPr>
        <p:txBody>
          <a:bodyPr/>
          <a:lstStyle>
            <a:lvl1pPr marL="0" indent="0" algn="ctr">
              <a:buNone/>
              <a:defRPr sz="3200"/>
            </a:lvl1pPr>
            <a:lvl2pPr marL="609676" indent="0" algn="ctr">
              <a:buNone/>
              <a:defRPr sz="2667"/>
            </a:lvl2pPr>
            <a:lvl3pPr marL="1219352" indent="0" algn="ctr">
              <a:buNone/>
              <a:defRPr sz="2400"/>
            </a:lvl3pPr>
            <a:lvl4pPr marL="1829029" indent="0" algn="ctr">
              <a:buNone/>
              <a:defRPr sz="2134"/>
            </a:lvl4pPr>
            <a:lvl5pPr marL="2438705" indent="0" algn="ctr">
              <a:buNone/>
              <a:defRPr sz="2134"/>
            </a:lvl5pPr>
            <a:lvl6pPr marL="3048381" indent="0" algn="ctr">
              <a:buNone/>
              <a:defRPr sz="2134"/>
            </a:lvl6pPr>
            <a:lvl7pPr marL="3658057" indent="0" algn="ctr">
              <a:buNone/>
              <a:defRPr sz="2134"/>
            </a:lvl7pPr>
            <a:lvl8pPr marL="4267733" indent="0" algn="ctr">
              <a:buNone/>
              <a:defRPr sz="2134"/>
            </a:lvl8pPr>
            <a:lvl9pPr marL="4877410" indent="0" algn="ctr">
              <a:buNone/>
              <a:defRPr sz="213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B6893-66FB-4DB7-BC00-C0FC0042BA75}"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39131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6893-66FB-4DB7-BC00-C0FC0042BA75}"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292094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517852"/>
            <a:ext cx="2629242" cy="824285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10" y="517852"/>
            <a:ext cx="7735307" cy="824285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6893-66FB-4DB7-BC00-C0FC0042BA75}"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153540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6893-66FB-4DB7-BC00-C0FC0042BA75}"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256805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9" y="2424902"/>
            <a:ext cx="10516970" cy="4046000"/>
          </a:xfrm>
        </p:spPr>
        <p:txBody>
          <a:bodyPr anchor="b"/>
          <a:lstStyle>
            <a:lvl1pPr>
              <a:defRPr sz="8001"/>
            </a:lvl1pPr>
          </a:lstStyle>
          <a:p>
            <a:r>
              <a:rPr lang="en-US"/>
              <a:t>Click to edit Master title style</a:t>
            </a:r>
            <a:endParaRPr lang="en-US" dirty="0"/>
          </a:p>
        </p:txBody>
      </p:sp>
      <p:sp>
        <p:nvSpPr>
          <p:cNvPr id="3" name="Text Placeholder 2"/>
          <p:cNvSpPr>
            <a:spLocks noGrp="1"/>
          </p:cNvSpPr>
          <p:nvPr>
            <p:ph type="body" idx="1"/>
          </p:nvPr>
        </p:nvSpPr>
        <p:spPr>
          <a:xfrm>
            <a:off x="831959" y="6509178"/>
            <a:ext cx="10516970" cy="2127696"/>
          </a:xfrm>
        </p:spPr>
        <p:txBody>
          <a:bodyPr/>
          <a:lstStyle>
            <a:lvl1pPr marL="0" indent="0">
              <a:buNone/>
              <a:defRPr sz="3200">
                <a:solidFill>
                  <a:schemeClr val="tx1"/>
                </a:solidFill>
              </a:defRPr>
            </a:lvl1pPr>
            <a:lvl2pPr marL="609676" indent="0">
              <a:buNone/>
              <a:defRPr sz="2667">
                <a:solidFill>
                  <a:schemeClr val="tx1">
                    <a:tint val="75000"/>
                  </a:schemeClr>
                </a:solidFill>
              </a:defRPr>
            </a:lvl2pPr>
            <a:lvl3pPr marL="1219352" indent="0">
              <a:buNone/>
              <a:defRPr sz="2400">
                <a:solidFill>
                  <a:schemeClr val="tx1">
                    <a:tint val="75000"/>
                  </a:schemeClr>
                </a:solidFill>
              </a:defRPr>
            </a:lvl3pPr>
            <a:lvl4pPr marL="1829029" indent="0">
              <a:buNone/>
              <a:defRPr sz="2134">
                <a:solidFill>
                  <a:schemeClr val="tx1">
                    <a:tint val="75000"/>
                  </a:schemeClr>
                </a:solidFill>
              </a:defRPr>
            </a:lvl4pPr>
            <a:lvl5pPr marL="2438705" indent="0">
              <a:buNone/>
              <a:defRPr sz="2134">
                <a:solidFill>
                  <a:schemeClr val="tx1">
                    <a:tint val="75000"/>
                  </a:schemeClr>
                </a:solidFill>
              </a:defRPr>
            </a:lvl5pPr>
            <a:lvl6pPr marL="3048381" indent="0">
              <a:buNone/>
              <a:defRPr sz="2134">
                <a:solidFill>
                  <a:schemeClr val="tx1">
                    <a:tint val="75000"/>
                  </a:schemeClr>
                </a:solidFill>
              </a:defRPr>
            </a:lvl6pPr>
            <a:lvl7pPr marL="3658057" indent="0">
              <a:buNone/>
              <a:defRPr sz="2134">
                <a:solidFill>
                  <a:schemeClr val="tx1">
                    <a:tint val="75000"/>
                  </a:schemeClr>
                </a:solidFill>
              </a:defRPr>
            </a:lvl7pPr>
            <a:lvl8pPr marL="4267733" indent="0">
              <a:buNone/>
              <a:defRPr sz="2134">
                <a:solidFill>
                  <a:schemeClr val="tx1">
                    <a:tint val="75000"/>
                  </a:schemeClr>
                </a:solidFill>
              </a:defRPr>
            </a:lvl8pPr>
            <a:lvl9pPr marL="4877410" indent="0">
              <a:buNone/>
              <a:defRPr sz="213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B6893-66FB-4DB7-BC00-C0FC0042BA75}"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166045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309" y="2589260"/>
            <a:ext cx="5182275" cy="6171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004" y="2589260"/>
            <a:ext cx="5182275" cy="6171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B6893-66FB-4DB7-BC00-C0FC0042BA75}"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335286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517854"/>
            <a:ext cx="10516970" cy="18800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99" y="2384372"/>
            <a:ext cx="5158458" cy="1168544"/>
          </a:xfrm>
        </p:spPr>
        <p:txBody>
          <a:bodyPr anchor="b"/>
          <a:lstStyle>
            <a:lvl1pPr marL="0" indent="0">
              <a:buNone/>
              <a:defRPr sz="3200" b="1"/>
            </a:lvl1pPr>
            <a:lvl2pPr marL="609676" indent="0">
              <a:buNone/>
              <a:defRPr sz="2667" b="1"/>
            </a:lvl2pPr>
            <a:lvl3pPr marL="1219352" indent="0">
              <a:buNone/>
              <a:defRPr sz="2400" b="1"/>
            </a:lvl3pPr>
            <a:lvl4pPr marL="1829029" indent="0">
              <a:buNone/>
              <a:defRPr sz="2134" b="1"/>
            </a:lvl4pPr>
            <a:lvl5pPr marL="2438705" indent="0">
              <a:buNone/>
              <a:defRPr sz="2134" b="1"/>
            </a:lvl5pPr>
            <a:lvl6pPr marL="3048381" indent="0">
              <a:buNone/>
              <a:defRPr sz="2134" b="1"/>
            </a:lvl6pPr>
            <a:lvl7pPr marL="3658057" indent="0">
              <a:buNone/>
              <a:defRPr sz="2134" b="1"/>
            </a:lvl7pPr>
            <a:lvl8pPr marL="4267733" indent="0">
              <a:buNone/>
              <a:defRPr sz="2134" b="1"/>
            </a:lvl8pPr>
            <a:lvl9pPr marL="4877410" indent="0">
              <a:buNone/>
              <a:defRPr sz="2134" b="1"/>
            </a:lvl9pPr>
          </a:lstStyle>
          <a:p>
            <a:pPr lvl="0"/>
            <a:r>
              <a:rPr lang="en-US"/>
              <a:t>Edit Master text styles</a:t>
            </a:r>
          </a:p>
        </p:txBody>
      </p:sp>
      <p:sp>
        <p:nvSpPr>
          <p:cNvPr id="4" name="Content Placeholder 3"/>
          <p:cNvSpPr>
            <a:spLocks noGrp="1"/>
          </p:cNvSpPr>
          <p:nvPr>
            <p:ph sz="half" idx="2"/>
          </p:nvPr>
        </p:nvSpPr>
        <p:spPr>
          <a:xfrm>
            <a:off x="839899" y="3552915"/>
            <a:ext cx="5158458" cy="5225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3005" y="2384372"/>
            <a:ext cx="5183863" cy="1168544"/>
          </a:xfrm>
        </p:spPr>
        <p:txBody>
          <a:bodyPr anchor="b"/>
          <a:lstStyle>
            <a:lvl1pPr marL="0" indent="0">
              <a:buNone/>
              <a:defRPr sz="3200" b="1"/>
            </a:lvl1pPr>
            <a:lvl2pPr marL="609676" indent="0">
              <a:buNone/>
              <a:defRPr sz="2667" b="1"/>
            </a:lvl2pPr>
            <a:lvl3pPr marL="1219352" indent="0">
              <a:buNone/>
              <a:defRPr sz="2400" b="1"/>
            </a:lvl3pPr>
            <a:lvl4pPr marL="1829029" indent="0">
              <a:buNone/>
              <a:defRPr sz="2134" b="1"/>
            </a:lvl4pPr>
            <a:lvl5pPr marL="2438705" indent="0">
              <a:buNone/>
              <a:defRPr sz="2134" b="1"/>
            </a:lvl5pPr>
            <a:lvl6pPr marL="3048381" indent="0">
              <a:buNone/>
              <a:defRPr sz="2134" b="1"/>
            </a:lvl6pPr>
            <a:lvl7pPr marL="3658057" indent="0">
              <a:buNone/>
              <a:defRPr sz="2134" b="1"/>
            </a:lvl7pPr>
            <a:lvl8pPr marL="4267733" indent="0">
              <a:buNone/>
              <a:defRPr sz="2134" b="1"/>
            </a:lvl8pPr>
            <a:lvl9pPr marL="4877410" indent="0">
              <a:buNone/>
              <a:defRPr sz="2134" b="1"/>
            </a:lvl9pPr>
          </a:lstStyle>
          <a:p>
            <a:pPr lvl="0"/>
            <a:r>
              <a:rPr lang="en-US"/>
              <a:t>Edit Master text styles</a:t>
            </a:r>
          </a:p>
        </p:txBody>
      </p:sp>
      <p:sp>
        <p:nvSpPr>
          <p:cNvPr id="6" name="Content Placeholder 5"/>
          <p:cNvSpPr>
            <a:spLocks noGrp="1"/>
          </p:cNvSpPr>
          <p:nvPr>
            <p:ph sz="quarter" idx="4"/>
          </p:nvPr>
        </p:nvSpPr>
        <p:spPr>
          <a:xfrm>
            <a:off x="6173005" y="3552915"/>
            <a:ext cx="5183863" cy="52258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B6893-66FB-4DB7-BC00-C0FC0042BA75}" type="datetimeFigureOut">
              <a:rPr lang="en-US" smtClean="0"/>
              <a:t>6/10/18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37933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B6893-66FB-4DB7-BC00-C0FC0042BA75}" type="datetimeFigureOut">
              <a:rPr lang="en-US" smtClean="0"/>
              <a:t>6/10/18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20676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B6893-66FB-4DB7-BC00-C0FC0042BA75}" type="datetimeFigureOut">
              <a:rPr lang="en-US" smtClean="0"/>
              <a:t>6/10/18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429168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648441"/>
            <a:ext cx="3932750" cy="2269543"/>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863" y="1400454"/>
            <a:ext cx="6173004" cy="6912200"/>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97" y="2917984"/>
            <a:ext cx="3932750" cy="5405926"/>
          </a:xfrm>
        </p:spPr>
        <p:txBody>
          <a:bodyPr/>
          <a:lstStyle>
            <a:lvl1pPr marL="0" indent="0">
              <a:buNone/>
              <a:defRPr sz="2134"/>
            </a:lvl1pPr>
            <a:lvl2pPr marL="609676" indent="0">
              <a:buNone/>
              <a:defRPr sz="1867"/>
            </a:lvl2pPr>
            <a:lvl3pPr marL="1219352" indent="0">
              <a:buNone/>
              <a:defRPr sz="1600"/>
            </a:lvl3pPr>
            <a:lvl4pPr marL="1829029" indent="0">
              <a:buNone/>
              <a:defRPr sz="1334"/>
            </a:lvl4pPr>
            <a:lvl5pPr marL="2438705" indent="0">
              <a:buNone/>
              <a:defRPr sz="1334"/>
            </a:lvl5pPr>
            <a:lvl6pPr marL="3048381" indent="0">
              <a:buNone/>
              <a:defRPr sz="1334"/>
            </a:lvl6pPr>
            <a:lvl7pPr marL="3658057" indent="0">
              <a:buNone/>
              <a:defRPr sz="1334"/>
            </a:lvl7pPr>
            <a:lvl8pPr marL="4267733" indent="0">
              <a:buNone/>
              <a:defRPr sz="1334"/>
            </a:lvl8pPr>
            <a:lvl9pPr marL="4877410" indent="0">
              <a:buNone/>
              <a:defRPr sz="1334"/>
            </a:lvl9pPr>
          </a:lstStyle>
          <a:p>
            <a:pPr lvl="0"/>
            <a:r>
              <a:rPr lang="en-US"/>
              <a:t>Edit Master text styles</a:t>
            </a:r>
          </a:p>
        </p:txBody>
      </p:sp>
      <p:sp>
        <p:nvSpPr>
          <p:cNvPr id="5" name="Date Placeholder 4"/>
          <p:cNvSpPr>
            <a:spLocks noGrp="1"/>
          </p:cNvSpPr>
          <p:nvPr>
            <p:ph type="dt" sz="half" idx="10"/>
          </p:nvPr>
        </p:nvSpPr>
        <p:spPr/>
        <p:txBody>
          <a:bodyPr/>
          <a:lstStyle/>
          <a:p>
            <a:fld id="{D2AB6893-66FB-4DB7-BC00-C0FC0042BA75}"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325423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648441"/>
            <a:ext cx="3932750" cy="2269543"/>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863" y="1400454"/>
            <a:ext cx="6173004" cy="6912200"/>
          </a:xfrm>
        </p:spPr>
        <p:txBody>
          <a:bodyPr anchor="t"/>
          <a:lstStyle>
            <a:lvl1pPr marL="0" indent="0">
              <a:buNone/>
              <a:defRPr sz="4267"/>
            </a:lvl1pPr>
            <a:lvl2pPr marL="609676" indent="0">
              <a:buNone/>
              <a:defRPr sz="3734"/>
            </a:lvl2pPr>
            <a:lvl3pPr marL="1219352" indent="0">
              <a:buNone/>
              <a:defRPr sz="3200"/>
            </a:lvl3pPr>
            <a:lvl4pPr marL="1829029" indent="0">
              <a:buNone/>
              <a:defRPr sz="2667"/>
            </a:lvl4pPr>
            <a:lvl5pPr marL="2438705" indent="0">
              <a:buNone/>
              <a:defRPr sz="2667"/>
            </a:lvl5pPr>
            <a:lvl6pPr marL="3048381" indent="0">
              <a:buNone/>
              <a:defRPr sz="2667"/>
            </a:lvl6pPr>
            <a:lvl7pPr marL="3658057" indent="0">
              <a:buNone/>
              <a:defRPr sz="2667"/>
            </a:lvl7pPr>
            <a:lvl8pPr marL="4267733" indent="0">
              <a:buNone/>
              <a:defRPr sz="2667"/>
            </a:lvl8pPr>
            <a:lvl9pPr marL="4877410"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897" y="2917984"/>
            <a:ext cx="3932750" cy="5405926"/>
          </a:xfrm>
        </p:spPr>
        <p:txBody>
          <a:bodyPr/>
          <a:lstStyle>
            <a:lvl1pPr marL="0" indent="0">
              <a:buNone/>
              <a:defRPr sz="2134"/>
            </a:lvl1pPr>
            <a:lvl2pPr marL="609676" indent="0">
              <a:buNone/>
              <a:defRPr sz="1867"/>
            </a:lvl2pPr>
            <a:lvl3pPr marL="1219352" indent="0">
              <a:buNone/>
              <a:defRPr sz="1600"/>
            </a:lvl3pPr>
            <a:lvl4pPr marL="1829029" indent="0">
              <a:buNone/>
              <a:defRPr sz="1334"/>
            </a:lvl4pPr>
            <a:lvl5pPr marL="2438705" indent="0">
              <a:buNone/>
              <a:defRPr sz="1334"/>
            </a:lvl5pPr>
            <a:lvl6pPr marL="3048381" indent="0">
              <a:buNone/>
              <a:defRPr sz="1334"/>
            </a:lvl6pPr>
            <a:lvl7pPr marL="3658057" indent="0">
              <a:buNone/>
              <a:defRPr sz="1334"/>
            </a:lvl7pPr>
            <a:lvl8pPr marL="4267733" indent="0">
              <a:buNone/>
              <a:defRPr sz="1334"/>
            </a:lvl8pPr>
            <a:lvl9pPr marL="4877410" indent="0">
              <a:buNone/>
              <a:defRPr sz="1334"/>
            </a:lvl9pPr>
          </a:lstStyle>
          <a:p>
            <a:pPr lvl="0"/>
            <a:r>
              <a:rPr lang="en-US"/>
              <a:t>Edit Master text styles</a:t>
            </a:r>
          </a:p>
        </p:txBody>
      </p:sp>
      <p:sp>
        <p:nvSpPr>
          <p:cNvPr id="5" name="Date Placeholder 4"/>
          <p:cNvSpPr>
            <a:spLocks noGrp="1"/>
          </p:cNvSpPr>
          <p:nvPr>
            <p:ph type="dt" sz="half" idx="10"/>
          </p:nvPr>
        </p:nvSpPr>
        <p:spPr/>
        <p:txBody>
          <a:bodyPr/>
          <a:lstStyle/>
          <a:p>
            <a:fld id="{D2AB6893-66FB-4DB7-BC00-C0FC0042BA75}"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A81C4-B454-4F18-97C3-A2E64E7025CB}" type="slidenum">
              <a:rPr lang="en-US" smtClean="0"/>
              <a:t>‹#›</a:t>
            </a:fld>
            <a:endParaRPr lang="en-US"/>
          </a:p>
        </p:txBody>
      </p:sp>
    </p:spTree>
    <p:extLst>
      <p:ext uri="{BB962C8B-B14F-4D97-AF65-F5344CB8AC3E}">
        <p14:creationId xmlns:p14="http://schemas.microsoft.com/office/powerpoint/2010/main" val="179243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517854"/>
            <a:ext cx="10516970" cy="18800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309" y="2589260"/>
            <a:ext cx="10516970" cy="61714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309" y="9015131"/>
            <a:ext cx="2743557" cy="517852"/>
          </a:xfrm>
          <a:prstGeom prst="rect">
            <a:avLst/>
          </a:prstGeom>
        </p:spPr>
        <p:txBody>
          <a:bodyPr vert="horz" lIns="91440" tIns="45720" rIns="91440" bIns="45720" rtlCol="0" anchor="ctr"/>
          <a:lstStyle>
            <a:lvl1pPr algn="l">
              <a:defRPr sz="1600">
                <a:solidFill>
                  <a:schemeClr val="tx1">
                    <a:tint val="75000"/>
                  </a:schemeClr>
                </a:solidFill>
              </a:defRPr>
            </a:lvl1pPr>
          </a:lstStyle>
          <a:p>
            <a:fld id="{D2AB6893-66FB-4DB7-BC00-C0FC0042BA75}" type="datetimeFigureOut">
              <a:rPr lang="en-US" smtClean="0"/>
              <a:t>6/10/18</a:t>
            </a:fld>
            <a:endParaRPr lang="en-US"/>
          </a:p>
        </p:txBody>
      </p:sp>
      <p:sp>
        <p:nvSpPr>
          <p:cNvPr id="5" name="Footer Placeholder 4"/>
          <p:cNvSpPr>
            <a:spLocks noGrp="1"/>
          </p:cNvSpPr>
          <p:nvPr>
            <p:ph type="ftr" sz="quarter" idx="3"/>
          </p:nvPr>
        </p:nvSpPr>
        <p:spPr>
          <a:xfrm>
            <a:off x="4039126" y="9015131"/>
            <a:ext cx="4115336" cy="517852"/>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1722" y="9015131"/>
            <a:ext cx="2743557" cy="517852"/>
          </a:xfrm>
          <a:prstGeom prst="rect">
            <a:avLst/>
          </a:prstGeom>
        </p:spPr>
        <p:txBody>
          <a:bodyPr vert="horz" lIns="91440" tIns="45720" rIns="91440" bIns="45720" rtlCol="0" anchor="ctr"/>
          <a:lstStyle>
            <a:lvl1pPr algn="r">
              <a:defRPr sz="1600">
                <a:solidFill>
                  <a:schemeClr val="tx1">
                    <a:tint val="75000"/>
                  </a:schemeClr>
                </a:solidFill>
              </a:defRPr>
            </a:lvl1pPr>
          </a:lstStyle>
          <a:p>
            <a:fld id="{274A81C4-B454-4F18-97C3-A2E64E7025CB}" type="slidenum">
              <a:rPr lang="en-US" smtClean="0"/>
              <a:t>‹#›</a:t>
            </a:fld>
            <a:endParaRPr lang="en-US"/>
          </a:p>
        </p:txBody>
      </p:sp>
    </p:spTree>
    <p:extLst>
      <p:ext uri="{BB962C8B-B14F-4D97-AF65-F5344CB8AC3E}">
        <p14:creationId xmlns:p14="http://schemas.microsoft.com/office/powerpoint/2010/main" val="3595543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352"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838" indent="-304838" algn="l" defTabSz="1219352" rtl="0" eaLnBrk="1" latinLnBrk="0" hangingPunct="1">
        <a:lnSpc>
          <a:spcPct val="90000"/>
        </a:lnSpc>
        <a:spcBef>
          <a:spcPts val="1334"/>
        </a:spcBef>
        <a:buFont typeface="Arial" panose="020B0604020202020204" pitchFamily="34" charset="0"/>
        <a:buChar char="•"/>
        <a:defRPr sz="3734" kern="1200">
          <a:solidFill>
            <a:schemeClr val="tx1"/>
          </a:solidFill>
          <a:latin typeface="+mn-lt"/>
          <a:ea typeface="+mn-ea"/>
          <a:cs typeface="+mn-cs"/>
        </a:defRPr>
      </a:lvl1pPr>
      <a:lvl2pPr marL="914514" indent="-304838" algn="l" defTabSz="1219352"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4191" indent="-304838" algn="l" defTabSz="1219352"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867"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543"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3219"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95"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72"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48" indent="-304838" algn="l" defTabSz="121935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161091" y="4896375"/>
            <a:ext cx="9145191" cy="1655978"/>
          </a:xfrm>
        </p:spPr>
        <p:txBody>
          <a:bodyPr/>
          <a:lstStyle/>
          <a:p>
            <a:endParaRPr lang="en-US"/>
          </a:p>
        </p:txBody>
      </p:sp>
      <p:sp>
        <p:nvSpPr>
          <p:cNvPr id="5" name="TextBox 4"/>
          <p:cNvSpPr txBox="1"/>
          <p:nvPr/>
        </p:nvSpPr>
        <p:spPr>
          <a:xfrm>
            <a:off x="733295" y="2225832"/>
            <a:ext cx="1108124" cy="4474549"/>
          </a:xfrm>
          <a:prstGeom prst="rect">
            <a:avLst/>
          </a:prstGeom>
          <a:noFill/>
        </p:spPr>
        <p:txBody>
          <a:bodyPr vert="vert270" wrap="square" rtlCol="0">
            <a:spAutoFit/>
          </a:bodyPr>
          <a:lstStyle/>
          <a:p>
            <a:r>
              <a:rPr lang="en-GB" sz="6001" b="1" dirty="0">
                <a:solidFill>
                  <a:schemeClr val="accent1">
                    <a:lumMod val="50000"/>
                  </a:schemeClr>
                </a:solidFill>
                <a:latin typeface="Garamond" panose="02020404030301010803" pitchFamily="18" charset="0"/>
              </a:rPr>
              <a:t>1918 - 2018</a:t>
            </a:r>
            <a:endParaRPr lang="en-US" sz="6001" b="1" dirty="0">
              <a:solidFill>
                <a:schemeClr val="accent1">
                  <a:lumMod val="50000"/>
                </a:schemeClr>
              </a:solidFill>
              <a:latin typeface="Garamond" panose="02020404030301010803" pitchFamily="18" charset="0"/>
            </a:endParaRPr>
          </a:p>
        </p:txBody>
      </p:sp>
      <p:sp>
        <p:nvSpPr>
          <p:cNvPr id="6" name="TextBox 5"/>
          <p:cNvSpPr txBox="1"/>
          <p:nvPr/>
        </p:nvSpPr>
        <p:spPr>
          <a:xfrm>
            <a:off x="9911585" y="1776284"/>
            <a:ext cx="1846916" cy="5438240"/>
          </a:xfrm>
          <a:prstGeom prst="rect">
            <a:avLst/>
          </a:prstGeom>
          <a:noFill/>
        </p:spPr>
        <p:txBody>
          <a:bodyPr vert="vert270" wrap="square" rtlCol="0">
            <a:spAutoFit/>
          </a:bodyPr>
          <a:lstStyle/>
          <a:p>
            <a:pPr algn="ctr"/>
            <a:r>
              <a:rPr lang="en-GB" sz="5401" b="1" dirty="0">
                <a:solidFill>
                  <a:schemeClr val="accent1">
                    <a:lumMod val="50000"/>
                  </a:schemeClr>
                </a:solidFill>
                <a:latin typeface="Garamond" panose="02020404030301010803" pitchFamily="18" charset="0"/>
              </a:rPr>
              <a:t>Catholic Schools: Good for Scotland</a:t>
            </a:r>
            <a:endParaRPr lang="en-US" sz="6001" b="1" dirty="0">
              <a:solidFill>
                <a:schemeClr val="accent1">
                  <a:lumMod val="50000"/>
                </a:schemeClr>
              </a:solidFill>
              <a:latin typeface="Garamond" panose="020204040303010108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77" y="1581684"/>
            <a:ext cx="1443977" cy="13803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638" y="1105214"/>
            <a:ext cx="7761663" cy="7189700"/>
          </a:xfrm>
          <a:prstGeom prst="rect">
            <a:avLst/>
          </a:prstGeom>
        </p:spPr>
      </p:pic>
      <p:sp>
        <p:nvSpPr>
          <p:cNvPr id="9" name="TextBox 8"/>
          <p:cNvSpPr txBox="1"/>
          <p:nvPr/>
        </p:nvSpPr>
        <p:spPr>
          <a:xfrm>
            <a:off x="2009354" y="8768607"/>
            <a:ext cx="7761663" cy="523288"/>
          </a:xfrm>
          <a:prstGeom prst="rect">
            <a:avLst/>
          </a:prstGeom>
          <a:noFill/>
        </p:spPr>
        <p:txBody>
          <a:bodyPr wrap="square" rtlCol="0">
            <a:spAutoFit/>
          </a:bodyPr>
          <a:lstStyle/>
          <a:p>
            <a:pPr algn="ctr"/>
            <a:r>
              <a:rPr lang="en-GB" sz="2800" b="1" dirty="0">
                <a:solidFill>
                  <a:schemeClr val="tx2">
                    <a:lumMod val="75000"/>
                  </a:schemeClr>
                </a:solidFill>
                <a:latin typeface="Garamond" panose="02020404030301010803" pitchFamily="18" charset="0"/>
              </a:rPr>
              <a:t>Catechists Year 1 &amp; Year 2</a:t>
            </a:r>
            <a:endParaRPr lang="en-US" sz="2800" b="1" dirty="0">
              <a:solidFill>
                <a:schemeClr val="tx2">
                  <a:lumMod val="75000"/>
                </a:schemeClr>
              </a:solidFill>
              <a:latin typeface="Garamond" panose="02020404030301010803" pitchFamily="18" charset="0"/>
            </a:endParaRPr>
          </a:p>
        </p:txBody>
      </p:sp>
    </p:spTree>
    <p:extLst>
      <p:ext uri="{BB962C8B-B14F-4D97-AF65-F5344CB8AC3E}">
        <p14:creationId xmlns:p14="http://schemas.microsoft.com/office/powerpoint/2010/main" val="158916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88" y="440496"/>
            <a:ext cx="11889998" cy="1325736"/>
          </a:xfrm>
        </p:spPr>
        <p:txBody>
          <a:bodyPr>
            <a:normAutofit fontScale="90000"/>
          </a:bodyPr>
          <a:lstStyle/>
          <a:p>
            <a:pPr algn="ctr"/>
            <a:r>
              <a:rPr lang="en-GB" sz="4800" b="1" dirty="0">
                <a:solidFill>
                  <a:srgbClr val="7030A0"/>
                </a:solidFill>
                <a:latin typeface="Agency FB" panose="020B0503020202020204" pitchFamily="34" charset="0"/>
              </a:rPr>
              <a:t>The Catholic Community in Scotland Before 1918</a:t>
            </a:r>
            <a:endParaRPr lang="en-US" sz="4800" b="1" dirty="0">
              <a:solidFill>
                <a:srgbClr val="7030A0"/>
              </a:solidFill>
              <a:latin typeface="Agency FB" panose="020B0503020202020204" pitchFamily="34" charset="0"/>
            </a:endParaRPr>
          </a:p>
        </p:txBody>
      </p:sp>
      <p:sp>
        <p:nvSpPr>
          <p:cNvPr id="3" name="Content Placeholder 2"/>
          <p:cNvSpPr>
            <a:spLocks noGrp="1"/>
          </p:cNvSpPr>
          <p:nvPr>
            <p:ph sz="half" idx="1"/>
          </p:nvPr>
        </p:nvSpPr>
        <p:spPr>
          <a:xfrm>
            <a:off x="407423" y="1965873"/>
            <a:ext cx="5633364" cy="6988556"/>
          </a:xfrm>
        </p:spPr>
        <p:txBody>
          <a:bodyPr>
            <a:normAutofit fontScale="47500" lnSpcReduction="20000"/>
          </a:bodyPr>
          <a:lstStyle/>
          <a:p>
            <a:r>
              <a:rPr lang="en-GB" sz="5900" b="1" dirty="0">
                <a:solidFill>
                  <a:srgbClr val="FF0000"/>
                </a:solidFill>
                <a:latin typeface="Candara" panose="020E0502030303020204" pitchFamily="34" charset="0"/>
              </a:rPr>
              <a:t>Before 1775: </a:t>
            </a:r>
            <a:r>
              <a:rPr lang="en-GB" sz="5900" b="1" dirty="0">
                <a:latin typeface="Candara" panose="020E0502030303020204" pitchFamily="34" charset="0"/>
              </a:rPr>
              <a:t>about 1% of the population were Catholic</a:t>
            </a:r>
          </a:p>
          <a:p>
            <a:r>
              <a:rPr lang="en-GB" sz="5900" b="1" dirty="0">
                <a:solidFill>
                  <a:srgbClr val="FF0000"/>
                </a:solidFill>
                <a:latin typeface="Candara" panose="020E0502030303020204" pitchFamily="34" charset="0"/>
              </a:rPr>
              <a:t>1775:</a:t>
            </a:r>
            <a:r>
              <a:rPr lang="en-GB" sz="5900" dirty="0">
                <a:latin typeface="Candara" panose="020E0502030303020204" pitchFamily="34" charset="0"/>
              </a:rPr>
              <a:t> </a:t>
            </a:r>
            <a:r>
              <a:rPr lang="en-GB" sz="5900" b="1" dirty="0">
                <a:latin typeface="Candara" panose="020E0502030303020204" pitchFamily="34" charset="0"/>
              </a:rPr>
              <a:t>Irish Catholics workers come to work constructing canals, and are then joined by their families</a:t>
            </a:r>
          </a:p>
          <a:p>
            <a:r>
              <a:rPr lang="en-GB" sz="5900" b="1" dirty="0">
                <a:solidFill>
                  <a:srgbClr val="FF0000"/>
                </a:solidFill>
                <a:latin typeface="Candara" panose="020E0502030303020204" pitchFamily="34" charset="0"/>
              </a:rPr>
              <a:t>1820:</a:t>
            </a:r>
            <a:r>
              <a:rPr lang="en-GB" sz="5900" b="1" dirty="0">
                <a:solidFill>
                  <a:schemeClr val="accent6">
                    <a:lumMod val="75000"/>
                  </a:schemeClr>
                </a:solidFill>
                <a:latin typeface="Candara" panose="020E0502030303020204" pitchFamily="34" charset="0"/>
              </a:rPr>
              <a:t> </a:t>
            </a:r>
            <a:r>
              <a:rPr lang="en-GB" sz="5900" b="1" dirty="0">
                <a:latin typeface="Candara" panose="020E0502030303020204" pitchFamily="34" charset="0"/>
              </a:rPr>
              <a:t>25,000 Irish Catholics in Scotland</a:t>
            </a:r>
          </a:p>
          <a:p>
            <a:r>
              <a:rPr lang="en-GB" sz="5900" b="1" dirty="0">
                <a:solidFill>
                  <a:srgbClr val="FF0000"/>
                </a:solidFill>
                <a:latin typeface="Candara" panose="020E0502030303020204" pitchFamily="34" charset="0"/>
              </a:rPr>
              <a:t>1840:</a:t>
            </a:r>
            <a:r>
              <a:rPr lang="en-GB" sz="5900" b="1" dirty="0">
                <a:solidFill>
                  <a:schemeClr val="accent6">
                    <a:lumMod val="75000"/>
                  </a:schemeClr>
                </a:solidFill>
                <a:latin typeface="Candara" panose="020E0502030303020204" pitchFamily="34" charset="0"/>
              </a:rPr>
              <a:t> </a:t>
            </a:r>
            <a:r>
              <a:rPr lang="en-GB" sz="5900" b="1" dirty="0">
                <a:latin typeface="Candara" panose="020E0502030303020204" pitchFamily="34" charset="0"/>
              </a:rPr>
              <a:t>126,321 Irish Catholics in Scotland, (40,000 in Glasgow alone)</a:t>
            </a:r>
          </a:p>
          <a:p>
            <a:r>
              <a:rPr lang="en-GB" sz="5900" b="1" dirty="0">
                <a:solidFill>
                  <a:srgbClr val="FF0000"/>
                </a:solidFill>
                <a:latin typeface="Candara" panose="020E0502030303020204" pitchFamily="34" charset="0"/>
              </a:rPr>
              <a:t>1848:</a:t>
            </a:r>
            <a:r>
              <a:rPr lang="en-GB" sz="5900" b="1" dirty="0">
                <a:solidFill>
                  <a:schemeClr val="accent6">
                    <a:lumMod val="75000"/>
                  </a:schemeClr>
                </a:solidFill>
                <a:latin typeface="Candara" panose="020E0502030303020204" pitchFamily="34" charset="0"/>
              </a:rPr>
              <a:t> </a:t>
            </a:r>
            <a:r>
              <a:rPr lang="en-GB" sz="5900" b="1" dirty="0">
                <a:latin typeface="Candara" panose="020E0502030303020204" pitchFamily="34" charset="0"/>
              </a:rPr>
              <a:t>Reports of an average of around 1,000 Irish immigrants to Scotland each week</a:t>
            </a:r>
          </a:p>
          <a:p>
            <a:r>
              <a:rPr lang="en-GB" sz="5900" b="1" dirty="0">
                <a:solidFill>
                  <a:srgbClr val="FF0000"/>
                </a:solidFill>
                <a:latin typeface="Candara" panose="020E0502030303020204" pitchFamily="34" charset="0"/>
              </a:rPr>
              <a:t>1851:</a:t>
            </a:r>
            <a:r>
              <a:rPr lang="en-GB" sz="5900" b="1" dirty="0">
                <a:solidFill>
                  <a:schemeClr val="accent6">
                    <a:lumMod val="75000"/>
                  </a:schemeClr>
                </a:solidFill>
                <a:latin typeface="Candara" panose="020E0502030303020204" pitchFamily="34" charset="0"/>
              </a:rPr>
              <a:t> </a:t>
            </a:r>
            <a:r>
              <a:rPr lang="en-GB" sz="5900" b="1" dirty="0">
                <a:latin typeface="Candara" panose="020E0502030303020204" pitchFamily="34" charset="0"/>
              </a:rPr>
              <a:t>207,000 Irish-born immigrants in Scotland – 7% of the population</a:t>
            </a:r>
          </a:p>
          <a:p>
            <a:endParaRPr lang="en-US" dirty="0"/>
          </a:p>
        </p:txBody>
      </p:sp>
      <p:pic>
        <p:nvPicPr>
          <p:cNvPr id="10" name="Content Placeholder 9"/>
          <p:cNvPicPr>
            <a:picLocks noGrp="1" noChangeAspect="1"/>
          </p:cNvPicPr>
          <p:nvPr>
            <p:ph sz="half" idx="2"/>
          </p:nvPr>
        </p:nvPicPr>
        <p:blipFill>
          <a:blip r:embed="rId3"/>
          <a:stretch>
            <a:fillRect/>
          </a:stretch>
        </p:blipFill>
        <p:spPr>
          <a:xfrm>
            <a:off x="6040787" y="2177746"/>
            <a:ext cx="5751380" cy="5516596"/>
          </a:xfrm>
          <a:prstGeom prst="rect">
            <a:avLst/>
          </a:prstGeom>
          <a:ln w="25400">
            <a:solidFill>
              <a:schemeClr val="accent5">
                <a:lumMod val="75000"/>
              </a:schemeClr>
            </a:solidFill>
          </a:ln>
        </p:spPr>
      </p:pic>
    </p:spTree>
    <p:extLst>
      <p:ext uri="{BB962C8B-B14F-4D97-AF65-F5344CB8AC3E}">
        <p14:creationId xmlns:p14="http://schemas.microsoft.com/office/powerpoint/2010/main" val="22857208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 y="696077"/>
            <a:ext cx="11889998" cy="1325736"/>
          </a:xfrm>
        </p:spPr>
        <p:txBody>
          <a:bodyPr>
            <a:normAutofit fontScale="90000"/>
          </a:bodyPr>
          <a:lstStyle/>
          <a:p>
            <a:pPr algn="ctr"/>
            <a:r>
              <a:rPr lang="en-GB" sz="4800" b="1" dirty="0">
                <a:solidFill>
                  <a:srgbClr val="7030A0"/>
                </a:solidFill>
                <a:latin typeface="Agency FB" panose="020B0503020202020204" pitchFamily="34" charset="0"/>
              </a:rPr>
              <a:t>The Catholic Community in Scotland Before 1918</a:t>
            </a:r>
            <a:endParaRPr lang="en-US" sz="4800" b="1" dirty="0">
              <a:solidFill>
                <a:srgbClr val="7030A0"/>
              </a:solidFill>
              <a:latin typeface="Agency FB" panose="020B0503020202020204" pitchFamily="34" charset="0"/>
            </a:endParaRPr>
          </a:p>
        </p:txBody>
      </p:sp>
      <p:pic>
        <p:nvPicPr>
          <p:cNvPr id="6" name="Content Placeholder 5"/>
          <p:cNvPicPr>
            <a:picLocks noGrp="1" noChangeAspect="1"/>
          </p:cNvPicPr>
          <p:nvPr>
            <p:ph sz="half" idx="1"/>
          </p:nvPr>
        </p:nvPicPr>
        <p:blipFill>
          <a:blip r:embed="rId3"/>
          <a:stretch>
            <a:fillRect/>
          </a:stretch>
        </p:blipFill>
        <p:spPr>
          <a:xfrm>
            <a:off x="263387" y="2948260"/>
            <a:ext cx="6373697" cy="4768384"/>
          </a:xfrm>
          <a:prstGeom prst="rect">
            <a:avLst/>
          </a:prstGeom>
          <a:ln w="22225">
            <a:solidFill>
              <a:schemeClr val="accent5">
                <a:lumMod val="75000"/>
              </a:schemeClr>
            </a:solidFill>
          </a:ln>
        </p:spPr>
      </p:pic>
      <p:sp>
        <p:nvSpPr>
          <p:cNvPr id="4" name="Content Placeholder 3"/>
          <p:cNvSpPr>
            <a:spLocks noGrp="1"/>
          </p:cNvSpPr>
          <p:nvPr>
            <p:ph sz="half" idx="2"/>
          </p:nvPr>
        </p:nvSpPr>
        <p:spPr>
          <a:xfrm>
            <a:off x="6672935" y="2948259"/>
            <a:ext cx="5041215" cy="5437457"/>
          </a:xfrm>
        </p:spPr>
        <p:txBody>
          <a:bodyPr>
            <a:normAutofit/>
          </a:bodyPr>
          <a:lstStyle/>
          <a:p>
            <a:r>
              <a:rPr lang="en-GB" dirty="0">
                <a:solidFill>
                  <a:srgbClr val="FF0000"/>
                </a:solidFill>
                <a:latin typeface="Candara" panose="020E0502030303020204" pitchFamily="34" charset="0"/>
              </a:rPr>
              <a:t>1880 – 1914:</a:t>
            </a:r>
          </a:p>
          <a:p>
            <a:pPr lvl="1">
              <a:buClr>
                <a:schemeClr val="accent5">
                  <a:lumMod val="75000"/>
                </a:schemeClr>
              </a:buClr>
            </a:pPr>
            <a:r>
              <a:rPr lang="en-GB" sz="2800" b="1" dirty="0">
                <a:latin typeface="Candara" panose="020E0502030303020204" pitchFamily="34" charset="0"/>
              </a:rPr>
              <a:t>Italian Catholic migrants begin to arrive, escaping poverty</a:t>
            </a:r>
          </a:p>
          <a:p>
            <a:pPr lvl="1">
              <a:buClr>
                <a:schemeClr val="accent5">
                  <a:lumMod val="75000"/>
                </a:schemeClr>
              </a:buClr>
            </a:pPr>
            <a:r>
              <a:rPr lang="en-GB" sz="2800" b="1" dirty="0">
                <a:latin typeface="Candara" panose="020E0502030303020204" pitchFamily="34" charset="0"/>
              </a:rPr>
              <a:t>Lithuanian  Catholic migrants arrive, driven out of their own country by Russian suppression (about 7,000 by 1914)</a:t>
            </a:r>
          </a:p>
          <a:p>
            <a:pPr lvl="1">
              <a:buClr>
                <a:schemeClr val="accent5">
                  <a:lumMod val="75000"/>
                </a:schemeClr>
              </a:buClr>
            </a:pPr>
            <a:r>
              <a:rPr lang="en-GB" sz="2800" b="1" dirty="0">
                <a:latin typeface="Candara" panose="020E0502030303020204" pitchFamily="34" charset="0"/>
              </a:rPr>
              <a:t>Significant numbers of Polish Catholic migrants arrive in Scotland </a:t>
            </a:r>
            <a:endParaRPr lang="en-US" sz="2800" b="1" dirty="0">
              <a:latin typeface="Candara" panose="020E0502030303020204" pitchFamily="34" charset="0"/>
            </a:endParaRPr>
          </a:p>
        </p:txBody>
      </p:sp>
    </p:spTree>
    <p:extLst>
      <p:ext uri="{BB962C8B-B14F-4D97-AF65-F5344CB8AC3E}">
        <p14:creationId xmlns:p14="http://schemas.microsoft.com/office/powerpoint/2010/main" val="374864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96" y="573367"/>
            <a:ext cx="11666815" cy="1397182"/>
          </a:xfrm>
        </p:spPr>
        <p:txBody>
          <a:bodyPr>
            <a:normAutofit fontScale="90000"/>
          </a:bodyPr>
          <a:lstStyle/>
          <a:p>
            <a:r>
              <a:rPr lang="en-GB" b="1" dirty="0">
                <a:solidFill>
                  <a:srgbClr val="7030A0"/>
                </a:solidFill>
                <a:latin typeface="Agency FB" panose="020B0503020202020204" pitchFamily="34" charset="0"/>
              </a:rPr>
              <a:t>Before the 1918 Education Act(Scotland)</a:t>
            </a:r>
            <a:r>
              <a:rPr lang="en-GB" b="1" dirty="0">
                <a:solidFill>
                  <a:schemeClr val="accent5">
                    <a:lumMod val="75000"/>
                  </a:schemeClr>
                </a:solidFill>
                <a:latin typeface="Agency FB" panose="020B0503020202020204" pitchFamily="34" charset="0"/>
              </a:rPr>
              <a:t>  </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3474" y="2849634"/>
            <a:ext cx="4372272" cy="5165244"/>
          </a:xfrm>
        </p:spPr>
      </p:pic>
      <p:sp>
        <p:nvSpPr>
          <p:cNvPr id="3" name="TextBox 2"/>
          <p:cNvSpPr txBox="1"/>
          <p:nvPr/>
        </p:nvSpPr>
        <p:spPr>
          <a:xfrm>
            <a:off x="5209049" y="2771574"/>
            <a:ext cx="6569690" cy="6219820"/>
          </a:xfrm>
          <a:prstGeom prst="rect">
            <a:avLst/>
          </a:prstGeom>
          <a:noFill/>
        </p:spPr>
        <p:txBody>
          <a:bodyPr wrap="square" rtlCol="0">
            <a:spAutoFit/>
          </a:bodyPr>
          <a:lstStyle/>
          <a:p>
            <a:pPr marL="342934" indent="-342934">
              <a:buFont typeface="Arial" panose="020B0604020202020204" pitchFamily="34" charset="0"/>
              <a:buChar char="•"/>
            </a:pPr>
            <a:r>
              <a:rPr lang="en-GB" sz="2800" b="1" dirty="0">
                <a:latin typeface="Candara" panose="020E0502030303020204" pitchFamily="34" charset="0"/>
              </a:rPr>
              <a:t>Most children not in school</a:t>
            </a:r>
          </a:p>
          <a:p>
            <a:endParaRPr lang="en-GB" sz="2800" b="1" dirty="0">
              <a:latin typeface="Candara" panose="020E0502030303020204" pitchFamily="34" charset="0"/>
            </a:endParaRPr>
          </a:p>
          <a:p>
            <a:pPr marL="342934" indent="-342934">
              <a:buFont typeface="Arial" panose="020B0604020202020204" pitchFamily="34" charset="0"/>
              <a:buChar char="•"/>
            </a:pPr>
            <a:r>
              <a:rPr lang="en-GB" sz="2800" b="1" dirty="0">
                <a:latin typeface="Candara" panose="020E0502030303020204" pitchFamily="34" charset="0"/>
              </a:rPr>
              <a:t>Schools run by voluntary organisations</a:t>
            </a:r>
          </a:p>
          <a:p>
            <a:pPr marL="342934" indent="-342934">
              <a:buFont typeface="Arial" panose="020B0604020202020204" pitchFamily="34" charset="0"/>
              <a:buChar char="•"/>
            </a:pPr>
            <a:endParaRPr lang="en-GB" sz="2800" b="1" dirty="0">
              <a:latin typeface="Candara" panose="020E0502030303020204" pitchFamily="34" charset="0"/>
            </a:endParaRPr>
          </a:p>
          <a:p>
            <a:pPr marL="342934" indent="-342934">
              <a:buFont typeface="Arial" panose="020B0604020202020204" pitchFamily="34" charset="0"/>
              <a:buChar char="•"/>
            </a:pPr>
            <a:r>
              <a:rPr lang="en-GB" sz="2800" b="1" dirty="0">
                <a:latin typeface="Candara" panose="020E0502030303020204" pitchFamily="34" charset="0"/>
              </a:rPr>
              <a:t>1872 Education Act aims to regulate schools, introducing state funding, but doesn’t take account of faith schools</a:t>
            </a:r>
          </a:p>
          <a:p>
            <a:pPr marL="342934" indent="-342934">
              <a:buFont typeface="Arial" panose="020B0604020202020204" pitchFamily="34" charset="0"/>
              <a:buChar char="•"/>
            </a:pPr>
            <a:endParaRPr lang="en-GB" sz="2800" b="1" dirty="0">
              <a:latin typeface="Candara" panose="020E0502030303020204" pitchFamily="34" charset="0"/>
            </a:endParaRPr>
          </a:p>
          <a:p>
            <a:pPr marL="342934" indent="-342934">
              <a:buFont typeface="Arial" panose="020B0604020202020204" pitchFamily="34" charset="0"/>
              <a:buChar char="•"/>
            </a:pPr>
            <a:r>
              <a:rPr lang="en-GB" sz="2800" b="1" dirty="0">
                <a:latin typeface="Candara" panose="020E0502030303020204" pitchFamily="34" charset="0"/>
              </a:rPr>
              <a:t>Catholic community is therefore contributing to state schools but, in addition, having to fund their own schools</a:t>
            </a:r>
          </a:p>
          <a:p>
            <a:endParaRPr lang="en-GB" dirty="0"/>
          </a:p>
          <a:p>
            <a:endParaRPr lang="en-GB" dirty="0"/>
          </a:p>
          <a:p>
            <a:endParaRPr lang="en-US" dirty="0"/>
          </a:p>
        </p:txBody>
      </p:sp>
    </p:spTree>
    <p:extLst>
      <p:ext uri="{BB962C8B-B14F-4D97-AF65-F5344CB8AC3E}">
        <p14:creationId xmlns:p14="http://schemas.microsoft.com/office/powerpoint/2010/main" val="6498678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502" y="296434"/>
            <a:ext cx="10158677" cy="1397182"/>
          </a:xfrm>
        </p:spPr>
        <p:txBody>
          <a:bodyPr>
            <a:normAutofit fontScale="90000"/>
          </a:bodyPr>
          <a:lstStyle/>
          <a:p>
            <a:r>
              <a:rPr lang="en-GB" b="1" dirty="0">
                <a:solidFill>
                  <a:srgbClr val="7030A0"/>
                </a:solidFill>
                <a:latin typeface="Agency FB" panose="020B0503020202020204" pitchFamily="34" charset="0"/>
              </a:rPr>
              <a:t>The 1918 Education Act (Scotland) </a:t>
            </a:r>
            <a:endParaRPr lang="en-US" b="1" dirty="0">
              <a:solidFill>
                <a:srgbClr val="7030A0"/>
              </a:solidFill>
              <a:latin typeface="Agency FB" panose="020B0503020202020204"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97227" y="2558750"/>
            <a:ext cx="3889611" cy="4562812"/>
          </a:xfrm>
          <a:ln w="19050">
            <a:solidFill>
              <a:schemeClr val="accent5">
                <a:lumMod val="75000"/>
                <a:alpha val="98000"/>
              </a:schemeClr>
            </a:solidFill>
          </a:ln>
        </p:spPr>
      </p:pic>
      <p:sp>
        <p:nvSpPr>
          <p:cNvPr id="4" name="Content Placeholder 3"/>
          <p:cNvSpPr>
            <a:spLocks noGrp="1"/>
          </p:cNvSpPr>
          <p:nvPr>
            <p:ph sz="half" idx="2"/>
          </p:nvPr>
        </p:nvSpPr>
        <p:spPr>
          <a:xfrm>
            <a:off x="357707" y="1645395"/>
            <a:ext cx="7201738" cy="7944653"/>
          </a:xfrm>
        </p:spPr>
        <p:txBody>
          <a:bodyPr>
            <a:noAutofit/>
          </a:bodyPr>
          <a:lstStyle/>
          <a:p>
            <a:pPr>
              <a:buClr>
                <a:schemeClr val="accent6">
                  <a:lumMod val="75000"/>
                </a:schemeClr>
              </a:buClr>
              <a:buFont typeface="Wingdings" panose="05000000000000000000" pitchFamily="2" charset="2"/>
              <a:buChar char="§"/>
            </a:pPr>
            <a:r>
              <a:rPr lang="en-GB" sz="2800" b="1" dirty="0">
                <a:latin typeface="Candara" panose="020E0502030303020204" pitchFamily="34" charset="0"/>
              </a:rPr>
              <a:t>All state-funded schools would be regulated and inspected to ensure quality education</a:t>
            </a:r>
          </a:p>
          <a:p>
            <a:pPr>
              <a:buClr>
                <a:schemeClr val="accent6">
                  <a:lumMod val="75000"/>
                </a:schemeClr>
              </a:buClr>
              <a:buFont typeface="Wingdings" panose="05000000000000000000" pitchFamily="2" charset="2"/>
              <a:buChar char="§"/>
            </a:pPr>
            <a:endParaRPr lang="en-GB" sz="2800" b="1" dirty="0">
              <a:latin typeface="Candara" panose="020E0502030303020204" pitchFamily="34" charset="0"/>
            </a:endParaRPr>
          </a:p>
          <a:p>
            <a:pPr>
              <a:buClr>
                <a:schemeClr val="accent6">
                  <a:lumMod val="75000"/>
                </a:schemeClr>
              </a:buClr>
              <a:buFont typeface="Wingdings" panose="05000000000000000000" pitchFamily="2" charset="2"/>
              <a:buChar char="§"/>
            </a:pPr>
            <a:r>
              <a:rPr lang="en-GB" sz="2800" b="1" dirty="0">
                <a:latin typeface="Candara" panose="020E0502030303020204" pitchFamily="34" charset="0"/>
              </a:rPr>
              <a:t>Church agrees, with the condition that Catholic schools teach the faith and have approved teachers</a:t>
            </a:r>
          </a:p>
          <a:p>
            <a:pPr>
              <a:buClr>
                <a:schemeClr val="accent6">
                  <a:lumMod val="75000"/>
                </a:schemeClr>
              </a:buClr>
              <a:buFont typeface="Wingdings" panose="05000000000000000000" pitchFamily="2" charset="2"/>
              <a:buChar char="§"/>
            </a:pPr>
            <a:endParaRPr lang="en-GB" sz="2800" b="1" dirty="0">
              <a:latin typeface="Candara" panose="020E0502030303020204" pitchFamily="34" charset="0"/>
            </a:endParaRPr>
          </a:p>
          <a:p>
            <a:pPr>
              <a:buClr>
                <a:schemeClr val="accent6">
                  <a:lumMod val="75000"/>
                </a:schemeClr>
              </a:buClr>
              <a:buFont typeface="Wingdings" panose="05000000000000000000" pitchFamily="2" charset="2"/>
              <a:buChar char="§"/>
            </a:pPr>
            <a:r>
              <a:rPr lang="en-GB" sz="2800" b="1" dirty="0">
                <a:latin typeface="Candara" panose="020E0502030303020204" pitchFamily="34" charset="0"/>
              </a:rPr>
              <a:t>Catholic schools enabled to keep connections with religious teaching orders and local parishes</a:t>
            </a:r>
          </a:p>
          <a:p>
            <a:pPr>
              <a:buClr>
                <a:schemeClr val="accent6">
                  <a:lumMod val="75000"/>
                </a:schemeClr>
              </a:buClr>
              <a:buFont typeface="Wingdings" panose="05000000000000000000" pitchFamily="2" charset="2"/>
              <a:buChar char="§"/>
            </a:pPr>
            <a:endParaRPr lang="en-GB" sz="2800" b="1" dirty="0">
              <a:latin typeface="Candara" panose="020E0502030303020204" pitchFamily="34" charset="0"/>
            </a:endParaRPr>
          </a:p>
          <a:p>
            <a:pPr>
              <a:buClr>
                <a:schemeClr val="accent6">
                  <a:lumMod val="75000"/>
                </a:schemeClr>
              </a:buClr>
              <a:buFont typeface="Wingdings" panose="05000000000000000000" pitchFamily="2" charset="2"/>
              <a:buChar char="§"/>
            </a:pPr>
            <a:r>
              <a:rPr lang="en-GB" sz="2800" b="1" dirty="0">
                <a:latin typeface="Candara" panose="020E0502030303020204" pitchFamily="34" charset="0"/>
              </a:rPr>
              <a:t>Catholic schools, though primarily serving the Catholic community, were open to all children.</a:t>
            </a:r>
          </a:p>
          <a:p>
            <a:pPr>
              <a:buClr>
                <a:schemeClr val="accent6">
                  <a:lumMod val="75000"/>
                </a:schemeClr>
              </a:buClr>
              <a:buFont typeface="Wingdings" panose="05000000000000000000" pitchFamily="2" charset="2"/>
              <a:buChar char="§"/>
            </a:pPr>
            <a:endParaRPr lang="en-GB" sz="2800" b="1" dirty="0">
              <a:latin typeface="Candara" panose="020E0502030303020204" pitchFamily="34" charset="0"/>
            </a:endParaRPr>
          </a:p>
          <a:p>
            <a:pPr>
              <a:buClr>
                <a:schemeClr val="accent6">
                  <a:lumMod val="75000"/>
                </a:schemeClr>
              </a:buClr>
              <a:buFont typeface="Wingdings" panose="05000000000000000000" pitchFamily="2" charset="2"/>
              <a:buChar char="§"/>
            </a:pPr>
            <a:r>
              <a:rPr lang="en-GB" sz="2800" b="1" dirty="0">
                <a:latin typeface="Candara" panose="020E0502030303020204" pitchFamily="34" charset="0"/>
              </a:rPr>
              <a:t>Catholic community now has schools funded in the same way as all other schools</a:t>
            </a:r>
            <a:r>
              <a:rPr lang="en-GB" sz="2800" b="1" dirty="0"/>
              <a:t>.</a:t>
            </a:r>
          </a:p>
          <a:p>
            <a:pPr marL="0" indent="0">
              <a:buNone/>
            </a:pPr>
            <a:endParaRPr lang="en-US" sz="2200" dirty="0">
              <a:latin typeface="Candara" panose="020E0502030303020204" pitchFamily="34" charset="0"/>
            </a:endParaRPr>
          </a:p>
        </p:txBody>
      </p:sp>
      <p:sp>
        <p:nvSpPr>
          <p:cNvPr id="6" name="TextBox 5"/>
          <p:cNvSpPr txBox="1"/>
          <p:nvPr/>
        </p:nvSpPr>
        <p:spPr>
          <a:xfrm>
            <a:off x="7897228" y="7679967"/>
            <a:ext cx="3744904" cy="1144929"/>
          </a:xfrm>
          <a:prstGeom prst="rect">
            <a:avLst/>
          </a:prstGeom>
          <a:solidFill>
            <a:schemeClr val="accent5">
              <a:lumMod val="20000"/>
              <a:lumOff val="80000"/>
            </a:schemeClr>
          </a:solidFill>
          <a:ln w="15875">
            <a:solidFill>
              <a:schemeClr val="accent5">
                <a:lumMod val="75000"/>
              </a:schemeClr>
            </a:solidFill>
          </a:ln>
        </p:spPr>
        <p:txBody>
          <a:bodyPr wrap="square" rtlCol="0">
            <a:spAutoFit/>
          </a:bodyPr>
          <a:lstStyle/>
          <a:p>
            <a:pPr algn="ctr">
              <a:lnSpc>
                <a:spcPct val="95000"/>
              </a:lnSpc>
              <a:spcBef>
                <a:spcPts val="1866"/>
              </a:spcBef>
              <a:buSzPct val="100000"/>
            </a:pPr>
            <a:r>
              <a:rPr lang="en-GB" sz="2400" b="1" i="1" dirty="0">
                <a:solidFill>
                  <a:srgbClr val="C00000"/>
                </a:solidFill>
              </a:rPr>
              <a:t>The 1918 Education Act promised “schools fit for heroes”.</a:t>
            </a:r>
          </a:p>
        </p:txBody>
      </p:sp>
    </p:spTree>
    <p:extLst>
      <p:ext uri="{BB962C8B-B14F-4D97-AF65-F5344CB8AC3E}">
        <p14:creationId xmlns:p14="http://schemas.microsoft.com/office/powerpoint/2010/main" val="8183186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21" y="249430"/>
            <a:ext cx="10516969" cy="1325736"/>
          </a:xfrm>
        </p:spPr>
        <p:txBody>
          <a:bodyPr>
            <a:normAutofit fontScale="90000"/>
          </a:bodyPr>
          <a:lstStyle/>
          <a:p>
            <a:pPr algn="ctr"/>
            <a:r>
              <a:rPr lang="en-GB" b="1" dirty="0">
                <a:solidFill>
                  <a:srgbClr val="7030A0"/>
                </a:solidFill>
                <a:latin typeface="Agency FB" panose="020B0503020202020204" pitchFamily="34" charset="0"/>
              </a:rPr>
              <a:t>Catholic Schools Today – A Success Story</a:t>
            </a:r>
            <a:endParaRPr lang="en-US" b="1" dirty="0">
              <a:solidFill>
                <a:srgbClr val="7030A0"/>
              </a:solidFill>
              <a:latin typeface="Agency FB" panose="020B0503020202020204"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1786" y="2824103"/>
            <a:ext cx="3079445" cy="4990339"/>
          </a:xfrm>
        </p:spPr>
      </p:pic>
      <p:sp>
        <p:nvSpPr>
          <p:cNvPr id="4" name="Content Placeholder 3"/>
          <p:cNvSpPr>
            <a:spLocks noGrp="1"/>
          </p:cNvSpPr>
          <p:nvPr>
            <p:ph sz="half" idx="2"/>
          </p:nvPr>
        </p:nvSpPr>
        <p:spPr>
          <a:xfrm>
            <a:off x="3221231" y="1749552"/>
            <a:ext cx="8718961" cy="7851648"/>
          </a:xfrm>
        </p:spPr>
        <p:txBody>
          <a:bodyPr>
            <a:noAutofit/>
          </a:bodyPr>
          <a:lstStyle/>
          <a:p>
            <a:pPr marL="0" indent="0">
              <a:buNone/>
            </a:pPr>
            <a:r>
              <a:rPr lang="en-GB" sz="2800" b="1" dirty="0">
                <a:solidFill>
                  <a:schemeClr val="accent1">
                    <a:lumMod val="50000"/>
                  </a:schemeClr>
                </a:solidFill>
                <a:latin typeface="Candara" panose="020E0502030303020204" pitchFamily="34" charset="0"/>
              </a:rPr>
              <a:t>“…Catholic schools are now viewed in many quarters as making not only a valuable contribution to the development of citizens and to the common good in a pluralist democratic society, but also in certain respects succeeding in achieving these aims more effectively than their public school counterparts.” </a:t>
            </a:r>
            <a:r>
              <a:rPr lang="en-GB" sz="2800" b="1" i="1" dirty="0">
                <a:solidFill>
                  <a:schemeClr val="accent6">
                    <a:lumMod val="75000"/>
                  </a:schemeClr>
                </a:solidFill>
                <a:latin typeface="Candara" panose="020E0502030303020204" pitchFamily="34" charset="0"/>
              </a:rPr>
              <a:t>(Terence McLaughlin, author, The Contemporary Catholic School)</a:t>
            </a:r>
            <a:endParaRPr lang="en-GB" sz="1200" b="1" dirty="0">
              <a:latin typeface="Candara" panose="020E0502030303020204" pitchFamily="34" charset="0"/>
            </a:endParaRPr>
          </a:p>
          <a:p>
            <a:pPr marL="0" indent="0">
              <a:buNone/>
            </a:pPr>
            <a:r>
              <a:rPr lang="en-GB" sz="2800" b="1" dirty="0">
                <a:solidFill>
                  <a:schemeClr val="tx2"/>
                </a:solidFill>
                <a:latin typeface="Candara" panose="020E0502030303020204" pitchFamily="34" charset="0"/>
              </a:rPr>
              <a:t>“There is still a sense of community amongst those people and that the community arises from their common origins, common cultural thinking, practices etc.”  </a:t>
            </a:r>
            <a:r>
              <a:rPr lang="en-GB" sz="2800" b="1" i="1" dirty="0">
                <a:solidFill>
                  <a:schemeClr val="accent6">
                    <a:lumMod val="75000"/>
                  </a:schemeClr>
                </a:solidFill>
                <a:latin typeface="Candara" panose="020E0502030303020204" pitchFamily="34" charset="0"/>
              </a:rPr>
              <a:t>(Dr Joseph Bradley, University of Stirling)</a:t>
            </a:r>
            <a:endParaRPr lang="en-GB" sz="1200" b="1" dirty="0">
              <a:latin typeface="Candara" panose="020E0502030303020204" pitchFamily="34" charset="0"/>
            </a:endParaRPr>
          </a:p>
          <a:p>
            <a:pPr marL="0" indent="0">
              <a:buNone/>
            </a:pPr>
            <a:r>
              <a:rPr lang="en-GB" sz="2800" b="1" dirty="0">
                <a:solidFill>
                  <a:schemeClr val="tx2"/>
                </a:solidFill>
                <a:latin typeface="Candara" panose="020E0502030303020204" pitchFamily="34" charset="0"/>
              </a:rPr>
              <a:t>“Research produced in recent years shows that Catholic schools are academically successful and surpass most other schools when taken like for like.”  </a:t>
            </a:r>
            <a:r>
              <a:rPr lang="en-GB" sz="2800" b="1" i="1" dirty="0">
                <a:solidFill>
                  <a:schemeClr val="accent6">
                    <a:lumMod val="75000"/>
                  </a:schemeClr>
                </a:solidFill>
                <a:latin typeface="Candara" panose="020E0502030303020204" pitchFamily="34" charset="0"/>
              </a:rPr>
              <a:t>(Dr Joseph Bradley, University of Stirling)</a:t>
            </a:r>
            <a:endParaRPr lang="en-GB" sz="2800" b="1" dirty="0">
              <a:latin typeface="Candara" panose="020E0502030303020204" pitchFamily="34" charset="0"/>
            </a:endParaRPr>
          </a:p>
          <a:p>
            <a:pPr marL="0" indent="0">
              <a:buNone/>
            </a:pPr>
            <a:r>
              <a:rPr lang="en-GB" sz="2800" b="1" dirty="0">
                <a:solidFill>
                  <a:schemeClr val="tx2"/>
                </a:solidFill>
                <a:latin typeface="Candara" panose="020E0502030303020204" pitchFamily="34" charset="0"/>
              </a:rPr>
              <a:t>“ What is clearly demonstrable is the fact that Catholic schools, in terms of academic success, have never been better. Report after report, after the visits of HMI, give us conclusive evidence of this.”  </a:t>
            </a:r>
            <a:r>
              <a:rPr lang="en-GB" sz="2800" b="1" i="1" dirty="0">
                <a:solidFill>
                  <a:schemeClr val="accent6">
                    <a:lumMod val="75000"/>
                  </a:schemeClr>
                </a:solidFill>
                <a:latin typeface="Candara" panose="020E0502030303020204" pitchFamily="34" charset="0"/>
              </a:rPr>
              <a:t>(Bishop Devine)</a:t>
            </a:r>
            <a:endParaRPr lang="en-US" sz="2800" b="1" i="1" dirty="0">
              <a:solidFill>
                <a:schemeClr val="accent6">
                  <a:lumMod val="75000"/>
                </a:schemeClr>
              </a:solidFill>
              <a:latin typeface="Candara" panose="020E0502030303020204" pitchFamily="34" charset="0"/>
            </a:endParaRPr>
          </a:p>
        </p:txBody>
      </p:sp>
    </p:spTree>
    <p:extLst>
      <p:ext uri="{BB962C8B-B14F-4D97-AF65-F5344CB8AC3E}">
        <p14:creationId xmlns:p14="http://schemas.microsoft.com/office/powerpoint/2010/main" val="52008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87" y="0"/>
            <a:ext cx="10516969" cy="1325736"/>
          </a:xfrm>
        </p:spPr>
        <p:txBody>
          <a:bodyPr>
            <a:normAutofit fontScale="90000"/>
          </a:bodyPr>
          <a:lstStyle/>
          <a:p>
            <a:r>
              <a:rPr lang="en-GB" b="1" dirty="0">
                <a:solidFill>
                  <a:schemeClr val="accent1">
                    <a:lumMod val="50000"/>
                  </a:schemeClr>
                </a:solidFill>
                <a:latin typeface="Agency FB" panose="020B0503020202020204" pitchFamily="34" charset="0"/>
              </a:rPr>
              <a:t>The Role of Parents in that Success</a:t>
            </a:r>
            <a:r>
              <a:rPr lang="en-GB" dirty="0">
                <a:solidFill>
                  <a:schemeClr val="accent1">
                    <a:lumMod val="50000"/>
                  </a:schemeClr>
                </a:solidFill>
                <a:latin typeface="Agency FB" panose="020B0503020202020204" pitchFamily="34" charset="0"/>
              </a:rPr>
              <a:t> </a:t>
            </a:r>
            <a:endParaRPr lang="en-US" dirty="0">
              <a:solidFill>
                <a:schemeClr val="accent1">
                  <a:lumMod val="50000"/>
                </a:schemeClr>
              </a:solidFill>
              <a:latin typeface="Agency FB" panose="020B0503020202020204" pitchFamily="34" charset="0"/>
            </a:endParaRPr>
          </a:p>
        </p:txBody>
      </p:sp>
      <p:sp>
        <p:nvSpPr>
          <p:cNvPr id="3" name="Content Placeholder 2"/>
          <p:cNvSpPr>
            <a:spLocks noGrp="1"/>
          </p:cNvSpPr>
          <p:nvPr>
            <p:ph sz="half" idx="1"/>
          </p:nvPr>
        </p:nvSpPr>
        <p:spPr>
          <a:xfrm>
            <a:off x="315142" y="1290793"/>
            <a:ext cx="6962924" cy="5622599"/>
          </a:xfrm>
        </p:spPr>
        <p:txBody>
          <a:bodyPr>
            <a:noAutofit/>
          </a:bodyPr>
          <a:lstStyle/>
          <a:p>
            <a:pPr marL="0" indent="0">
              <a:buNone/>
            </a:pPr>
            <a:r>
              <a:rPr lang="en-GB" sz="2400" b="1" dirty="0">
                <a:solidFill>
                  <a:srgbClr val="002060"/>
                </a:solidFill>
              </a:rPr>
              <a:t>“The bottom line is that, as long as parents go on choosing Catholic schools, they will need to continue to exist. “</a:t>
            </a:r>
          </a:p>
          <a:p>
            <a:pPr marL="0" indent="0">
              <a:buNone/>
            </a:pPr>
            <a:endParaRPr lang="en-GB" sz="2400" dirty="0">
              <a:solidFill>
                <a:schemeClr val="tx2"/>
              </a:solidFill>
            </a:endParaRPr>
          </a:p>
          <a:p>
            <a:pPr marL="0" indent="0">
              <a:buNone/>
            </a:pPr>
            <a:r>
              <a:rPr lang="en-GB" sz="2400" b="1" dirty="0">
                <a:solidFill>
                  <a:srgbClr val="7030A0"/>
                </a:solidFill>
              </a:rPr>
              <a:t>“I think parents are very clear. I think parents are clearer than ever before what they want in education for their children. Parents know more about schools than they ever knew, parents are in schools more often, they get more information from the media and I think parents are very, very clear about what they want. Things like the Parents Charter has sharpened or brought into focus what parents want for their children so they know more about what goes on in schools and I honestly believe and I think it is seen with Catholic parents, they know what they are sending their children to…”</a:t>
            </a:r>
          </a:p>
          <a:p>
            <a:pPr marL="0" indent="0">
              <a:buNone/>
            </a:pPr>
            <a:endParaRPr lang="en-GB" sz="1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8066" y="1179281"/>
            <a:ext cx="4535018" cy="3387108"/>
          </a:xfrm>
        </p:spPr>
      </p:pic>
      <p:sp>
        <p:nvSpPr>
          <p:cNvPr id="7" name="TextBox 6"/>
          <p:cNvSpPr txBox="1"/>
          <p:nvPr/>
        </p:nvSpPr>
        <p:spPr>
          <a:xfrm flipH="1">
            <a:off x="89335" y="7111797"/>
            <a:ext cx="11335521" cy="1569660"/>
          </a:xfrm>
          <a:prstGeom prst="rect">
            <a:avLst/>
          </a:prstGeom>
          <a:noFill/>
        </p:spPr>
        <p:txBody>
          <a:bodyPr wrap="square" rtlCol="0">
            <a:spAutoFit/>
          </a:bodyPr>
          <a:lstStyle/>
          <a:p>
            <a:r>
              <a:rPr lang="en-GB" sz="2400" b="1" dirty="0">
                <a:solidFill>
                  <a:srgbClr val="C00000"/>
                </a:solidFill>
              </a:rPr>
              <a:t>“If I had children [of school age] I would still want them to be educated in it, even if at the end of their educational experience they decide this is not for me in terms spiritual or religious commitment, I do think it conveys certain values and I think also it is quite important from the point of view of the identity.”</a:t>
            </a:r>
            <a:endParaRPr lang="en-US" sz="2400" b="1" dirty="0">
              <a:solidFill>
                <a:srgbClr val="C00000"/>
              </a:solidFill>
            </a:endParaRPr>
          </a:p>
        </p:txBody>
      </p:sp>
      <p:sp>
        <p:nvSpPr>
          <p:cNvPr id="8" name="TextBox 7"/>
          <p:cNvSpPr txBox="1"/>
          <p:nvPr/>
        </p:nvSpPr>
        <p:spPr>
          <a:xfrm>
            <a:off x="7783551" y="5118422"/>
            <a:ext cx="4029533" cy="954107"/>
          </a:xfrm>
          <a:prstGeom prst="rect">
            <a:avLst/>
          </a:prstGeom>
          <a:noFill/>
        </p:spPr>
        <p:txBody>
          <a:bodyPr wrap="square" rtlCol="0">
            <a:spAutoFit/>
          </a:bodyPr>
          <a:lstStyle/>
          <a:p>
            <a:r>
              <a:rPr lang="en-GB" sz="1400" b="1" dirty="0"/>
              <a:t>All quotes taken from interviews contained in </a:t>
            </a:r>
            <a:r>
              <a:rPr lang="en-GB" sz="1400" b="1" i="1" dirty="0"/>
              <a:t>Catholic Schools in Scotland: Mapping the Contemporary Debate and their Continued Existence in the 21st Century. (McKinney)</a:t>
            </a:r>
            <a:endParaRPr lang="en-US" sz="1400" b="1" i="1" dirty="0"/>
          </a:p>
        </p:txBody>
      </p:sp>
    </p:spTree>
    <p:extLst>
      <p:ext uri="{BB962C8B-B14F-4D97-AF65-F5344CB8AC3E}">
        <p14:creationId xmlns:p14="http://schemas.microsoft.com/office/powerpoint/2010/main" val="382002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565377" y="808136"/>
            <a:ext cx="1415900" cy="6858893"/>
          </a:xfrm>
          <a:prstGeom prst="rect">
            <a:avLst/>
          </a:prstGeom>
          <a:noFill/>
        </p:spPr>
        <p:txBody>
          <a:bodyPr vert="vert270" wrap="square" rtlCol="0">
            <a:spAutoFit/>
          </a:bodyPr>
          <a:lstStyle/>
          <a:p>
            <a:r>
              <a:rPr lang="en-GB" sz="8001" b="1" dirty="0">
                <a:solidFill>
                  <a:schemeClr val="accent1">
                    <a:lumMod val="50000"/>
                  </a:schemeClr>
                </a:solidFill>
                <a:latin typeface="Garamond" panose="02020404030301010803" pitchFamily="18" charset="0"/>
              </a:rPr>
              <a:t>1918 - 2018</a:t>
            </a:r>
            <a:endParaRPr lang="en-US" sz="8001" b="1" dirty="0">
              <a:solidFill>
                <a:schemeClr val="accent1">
                  <a:lumMod val="50000"/>
                </a:schemeClr>
              </a:solidFill>
              <a:latin typeface="Garamond" panose="02020404030301010803" pitchFamily="18" charset="0"/>
            </a:endParaRPr>
          </a:p>
        </p:txBody>
      </p:sp>
      <p:sp>
        <p:nvSpPr>
          <p:cNvPr id="6" name="TextBox 5"/>
          <p:cNvSpPr txBox="1"/>
          <p:nvPr/>
        </p:nvSpPr>
        <p:spPr>
          <a:xfrm>
            <a:off x="9911584" y="1581684"/>
            <a:ext cx="2031582" cy="6305369"/>
          </a:xfrm>
          <a:prstGeom prst="rect">
            <a:avLst/>
          </a:prstGeom>
          <a:noFill/>
        </p:spPr>
        <p:txBody>
          <a:bodyPr vert="vert270" wrap="square" rtlCol="0">
            <a:spAutoFit/>
          </a:bodyPr>
          <a:lstStyle/>
          <a:p>
            <a:r>
              <a:rPr lang="en-GB" sz="6001" b="1" dirty="0">
                <a:solidFill>
                  <a:schemeClr val="accent1">
                    <a:lumMod val="50000"/>
                  </a:schemeClr>
                </a:solidFill>
                <a:latin typeface="Garamond" panose="02020404030301010803" pitchFamily="18" charset="0"/>
              </a:rPr>
              <a:t>Catholic Schools: Good for Scotland</a:t>
            </a:r>
            <a:endParaRPr lang="en-US" sz="6001" b="1" dirty="0">
              <a:solidFill>
                <a:schemeClr val="accent1">
                  <a:lumMod val="50000"/>
                </a:schemeClr>
              </a:solidFill>
              <a:latin typeface="Garamond" panose="020204040303010108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77" y="1581684"/>
            <a:ext cx="1443977" cy="13803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922" y="1433861"/>
            <a:ext cx="7761663" cy="7635494"/>
          </a:xfrm>
          <a:prstGeom prst="rect">
            <a:avLst/>
          </a:prstGeom>
        </p:spPr>
      </p:pic>
    </p:spTree>
    <p:extLst>
      <p:ext uri="{BB962C8B-B14F-4D97-AF65-F5344CB8AC3E}">
        <p14:creationId xmlns:p14="http://schemas.microsoft.com/office/powerpoint/2010/main" val="450029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2858</Words>
  <Application>Microsoft Macintosh PowerPoint</Application>
  <PresentationFormat>Custom</PresentationFormat>
  <Paragraphs>121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Agency FB</vt:lpstr>
      <vt:lpstr>Arial</vt:lpstr>
      <vt:lpstr>Calibri</vt:lpstr>
      <vt:lpstr>Calibri Light</vt:lpstr>
      <vt:lpstr>Candara</vt:lpstr>
      <vt:lpstr>Garamond</vt:lpstr>
      <vt:lpstr>Wingdings</vt:lpstr>
      <vt:lpstr>Office Theme</vt:lpstr>
      <vt:lpstr>PowerPoint Presentation</vt:lpstr>
      <vt:lpstr>The Catholic Community in Scotland Before 1918</vt:lpstr>
      <vt:lpstr>The Catholic Community in Scotland Before 1918</vt:lpstr>
      <vt:lpstr>Before the 1918 Education Act(Scotland)  </vt:lpstr>
      <vt:lpstr>The 1918 Education Act (Scotland) </vt:lpstr>
      <vt:lpstr>Catholic Schools Today – A Success Story</vt:lpstr>
      <vt:lpstr>The Role of Parents in that Success </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Secondaryre</dc:creator>
  <cp:lastModifiedBy>Ellen McBride</cp:lastModifiedBy>
  <cp:revision>41</cp:revision>
  <cp:lastPrinted>2018-06-09T14:12:17Z</cp:lastPrinted>
  <dcterms:created xsi:type="dcterms:W3CDTF">2017-11-09T16:13:48Z</dcterms:created>
  <dcterms:modified xsi:type="dcterms:W3CDTF">2018-06-10T21:40:46Z</dcterms:modified>
</cp:coreProperties>
</file>