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64" r:id="rId10"/>
    <p:sldId id="259"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DF4F-EE86-4740-A284-D19E8014C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684A58-01BA-411A-83A0-D543FEEAF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738E32-3492-45A7-8988-EE15AF2D829F}"/>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5" name="Footer Placeholder 4">
            <a:extLst>
              <a:ext uri="{FF2B5EF4-FFF2-40B4-BE49-F238E27FC236}">
                <a16:creationId xmlns:a16="http://schemas.microsoft.com/office/drawing/2014/main" id="{92C583B0-B099-4F03-92C3-DDC8A6F1C9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88023-0559-40FE-A50D-88F7267C1DE6}"/>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14611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E685-A822-48BF-8AC7-3542517179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73A562-B116-4B08-B470-72056B750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D9018-9533-4DF3-AD56-7D481D8BBA33}"/>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5" name="Footer Placeholder 4">
            <a:extLst>
              <a:ext uri="{FF2B5EF4-FFF2-40B4-BE49-F238E27FC236}">
                <a16:creationId xmlns:a16="http://schemas.microsoft.com/office/drawing/2014/main" id="{C897B178-75EC-4183-A455-36D109124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40156-A3DD-4038-BAC1-3F9D2B67739B}"/>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38401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B1F16-943A-472E-9844-3BA125E4E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AB4855-65A0-4494-BFB8-012CCC7FBB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51275-B946-4557-AF66-AE2B6B54570C}"/>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5" name="Footer Placeholder 4">
            <a:extLst>
              <a:ext uri="{FF2B5EF4-FFF2-40B4-BE49-F238E27FC236}">
                <a16:creationId xmlns:a16="http://schemas.microsoft.com/office/drawing/2014/main" id="{A15FFB8E-4E1B-42AC-8B77-934964271D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F45962-0145-42C3-AC81-C137823CFD31}"/>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103542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7438-CE4E-42C1-B32B-3B25993CB9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DE6F87-8F37-4234-B074-C2FC4EB020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070050-27BC-4740-B1AD-9E301BB19420}"/>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5" name="Footer Placeholder 4">
            <a:extLst>
              <a:ext uri="{FF2B5EF4-FFF2-40B4-BE49-F238E27FC236}">
                <a16:creationId xmlns:a16="http://schemas.microsoft.com/office/drawing/2014/main" id="{74D6F1FA-59B9-492A-81D3-FB57D0934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9D29A-FF81-4874-85C2-16B8D79A0A55}"/>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150241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3FA5-2BF6-4B8C-B02D-CF4A58D9E7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56D9F0-9420-4302-85DF-0D521DAC9E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75EBB-8116-4019-A168-AE69E14070F3}"/>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5" name="Footer Placeholder 4">
            <a:extLst>
              <a:ext uri="{FF2B5EF4-FFF2-40B4-BE49-F238E27FC236}">
                <a16:creationId xmlns:a16="http://schemas.microsoft.com/office/drawing/2014/main" id="{DFC88359-926F-4A3F-AC39-EB8C87DE56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3BF5D-F1C5-4DCE-B26D-669D1576474A}"/>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236444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2639-DEA6-4DEE-BDBF-7CEE009BC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A2370A-0999-4AC2-8001-CC0425B71E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B6D25B-8C35-49F2-A5BD-3B454D9844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32EA6F-579C-4CF8-B2C3-C717D8BFDCF4}"/>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6" name="Footer Placeholder 5">
            <a:extLst>
              <a:ext uri="{FF2B5EF4-FFF2-40B4-BE49-F238E27FC236}">
                <a16:creationId xmlns:a16="http://schemas.microsoft.com/office/drawing/2014/main" id="{10647A8A-2401-428F-A5EE-A6F7341835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CA0F76-2EB2-4688-89B7-88A5E7258E85}"/>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285084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C31B-21DC-4EA0-9458-9BA66B59B3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0C1B47-04A7-4F6F-AAE2-3E617E70F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2C303-6745-4A55-BD2F-3047A3DF0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66BBC4-8E3E-45B8-A699-11FCC204D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8339F7-2314-4536-9F4A-A48CA1AFE5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F880FA-6B1F-4855-BC85-CC576EBFEF9C}"/>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8" name="Footer Placeholder 7">
            <a:extLst>
              <a:ext uri="{FF2B5EF4-FFF2-40B4-BE49-F238E27FC236}">
                <a16:creationId xmlns:a16="http://schemas.microsoft.com/office/drawing/2014/main" id="{AA87BAEA-AC29-4B5B-928E-2C313C2C09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596453-6147-470A-A3A1-9DEBEBDE9571}"/>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209499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F29F-B96E-4402-B4D8-673E5F11E2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305A05-CC15-4B63-B4D3-BF7F3EB5B415}"/>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4" name="Footer Placeholder 3">
            <a:extLst>
              <a:ext uri="{FF2B5EF4-FFF2-40B4-BE49-F238E27FC236}">
                <a16:creationId xmlns:a16="http://schemas.microsoft.com/office/drawing/2014/main" id="{D26274A9-C981-4950-8351-862E2D74CF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6F2A2E-7F89-44A7-859F-7C4A897B0411}"/>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197860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8DDF0-ADB4-4719-B5D4-54D95F5C63D9}"/>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3" name="Footer Placeholder 2">
            <a:extLst>
              <a:ext uri="{FF2B5EF4-FFF2-40B4-BE49-F238E27FC236}">
                <a16:creationId xmlns:a16="http://schemas.microsoft.com/office/drawing/2014/main" id="{261554BB-E9C1-4EFD-994F-FAD1482C31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DDC448-4BA7-4E15-9C35-07D343340BFF}"/>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275163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6513-B157-4C85-A827-0DADF3197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8D791C-CF80-4CF8-897C-D9C4300B7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34277B-7E47-4916-ACB1-5814C0DB1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91BC8-21A5-4EFB-AA1B-B8EF113F34CC}"/>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6" name="Footer Placeholder 5">
            <a:extLst>
              <a:ext uri="{FF2B5EF4-FFF2-40B4-BE49-F238E27FC236}">
                <a16:creationId xmlns:a16="http://schemas.microsoft.com/office/drawing/2014/main" id="{ED0EEC5D-4331-43D8-8C07-EEE4B8756D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8B160-D5CB-42FD-9F31-72FC4AED7C15}"/>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231574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6CA9-EDDB-41BD-8DFF-80F609FA2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A8C9A4-AC6E-4F29-9C92-AA3AF8F4F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2D3957-9BD2-46C0-B3D0-406EC9857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1899D-BA4B-42F3-8A5B-01D021F6A7A4}"/>
              </a:ext>
            </a:extLst>
          </p:cNvPr>
          <p:cNvSpPr>
            <a:spLocks noGrp="1"/>
          </p:cNvSpPr>
          <p:nvPr>
            <p:ph type="dt" sz="half" idx="10"/>
          </p:nvPr>
        </p:nvSpPr>
        <p:spPr/>
        <p:txBody>
          <a:bodyPr/>
          <a:lstStyle/>
          <a:p>
            <a:fld id="{A2A0E9D5-2F2B-4E9B-A25C-ADCA7014854D}" type="datetimeFigureOut">
              <a:rPr lang="en-GB" smtClean="0"/>
              <a:t>21/03/2022</a:t>
            </a:fld>
            <a:endParaRPr lang="en-GB"/>
          </a:p>
        </p:txBody>
      </p:sp>
      <p:sp>
        <p:nvSpPr>
          <p:cNvPr id="6" name="Footer Placeholder 5">
            <a:extLst>
              <a:ext uri="{FF2B5EF4-FFF2-40B4-BE49-F238E27FC236}">
                <a16:creationId xmlns:a16="http://schemas.microsoft.com/office/drawing/2014/main" id="{801F36F3-6CA4-42B3-AD30-8F83EBED73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5EFC63-2FAE-4E41-8DC7-3D8C2772D871}"/>
              </a:ext>
            </a:extLst>
          </p:cNvPr>
          <p:cNvSpPr>
            <a:spLocks noGrp="1"/>
          </p:cNvSpPr>
          <p:nvPr>
            <p:ph type="sldNum" sz="quarter" idx="12"/>
          </p:nvPr>
        </p:nvSpPr>
        <p:spPr/>
        <p:txBody>
          <a:bodyPr/>
          <a:lstStyle/>
          <a:p>
            <a:fld id="{489F4150-1002-43A6-8A8B-7579FD5D65FF}" type="slidenum">
              <a:rPr lang="en-GB" smtClean="0"/>
              <a:t>‹#›</a:t>
            </a:fld>
            <a:endParaRPr lang="en-GB"/>
          </a:p>
        </p:txBody>
      </p:sp>
    </p:spTree>
    <p:extLst>
      <p:ext uri="{BB962C8B-B14F-4D97-AF65-F5344CB8AC3E}">
        <p14:creationId xmlns:p14="http://schemas.microsoft.com/office/powerpoint/2010/main" val="32145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255C1-8AAB-4E43-8104-4A8888886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E6B2AF-C1C2-457E-92A0-076D065E72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EC25A7-D0BD-431D-937E-23F6DAEBE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0E9D5-2F2B-4E9B-A25C-ADCA7014854D}" type="datetimeFigureOut">
              <a:rPr lang="en-GB" smtClean="0"/>
              <a:t>21/03/2022</a:t>
            </a:fld>
            <a:endParaRPr lang="en-GB"/>
          </a:p>
        </p:txBody>
      </p:sp>
      <p:sp>
        <p:nvSpPr>
          <p:cNvPr id="5" name="Footer Placeholder 4">
            <a:extLst>
              <a:ext uri="{FF2B5EF4-FFF2-40B4-BE49-F238E27FC236}">
                <a16:creationId xmlns:a16="http://schemas.microsoft.com/office/drawing/2014/main" id="{6CC5D9E2-FE11-4A12-8755-23AC942B5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83C153-DB36-4EC1-9C39-91B6BEDFE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F4150-1002-43A6-8A8B-7579FD5D65FF}" type="slidenum">
              <a:rPr lang="en-GB" smtClean="0"/>
              <a:t>‹#›</a:t>
            </a:fld>
            <a:endParaRPr lang="en-GB"/>
          </a:p>
        </p:txBody>
      </p:sp>
    </p:spTree>
    <p:extLst>
      <p:ext uri="{BB962C8B-B14F-4D97-AF65-F5344CB8AC3E}">
        <p14:creationId xmlns:p14="http://schemas.microsoft.com/office/powerpoint/2010/main" val="2491269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2.vatican.va/content/francesco/en/encyclicals/documents/papa-francesco_20150524_enciclica-laudato-si.html#70"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086E-EC44-4CA0-8AED-C35CD54C02BE}"/>
              </a:ext>
            </a:extLst>
          </p:cNvPr>
          <p:cNvSpPr>
            <a:spLocks noGrp="1"/>
          </p:cNvSpPr>
          <p:nvPr>
            <p:ph type="ctrTitle"/>
          </p:nvPr>
        </p:nvSpPr>
        <p:spPr>
          <a:xfrm>
            <a:off x="838199" y="291090"/>
            <a:ext cx="10515599" cy="932688"/>
          </a:xfrm>
        </p:spPr>
        <p:txBody>
          <a:bodyPr>
            <a:normAutofit/>
          </a:bodyPr>
          <a:lstStyle/>
          <a:p>
            <a:pPr algn="l"/>
            <a:r>
              <a:rPr lang="en-GB" sz="5000"/>
              <a:t>Faith at the crossroad of the pandemic</a:t>
            </a:r>
          </a:p>
        </p:txBody>
      </p:sp>
      <p:sp>
        <p:nvSpPr>
          <p:cNvPr id="3" name="Subtitle 2">
            <a:extLst>
              <a:ext uri="{FF2B5EF4-FFF2-40B4-BE49-F238E27FC236}">
                <a16:creationId xmlns:a16="http://schemas.microsoft.com/office/drawing/2014/main" id="{24206542-9CB6-4A4A-94FE-751A7076A3D8}"/>
              </a:ext>
            </a:extLst>
          </p:cNvPr>
          <p:cNvSpPr>
            <a:spLocks noGrp="1"/>
          </p:cNvSpPr>
          <p:nvPr>
            <p:ph type="subTitle" idx="1"/>
          </p:nvPr>
        </p:nvSpPr>
        <p:spPr>
          <a:xfrm>
            <a:off x="838199" y="1335726"/>
            <a:ext cx="10515599" cy="420624"/>
          </a:xfrm>
        </p:spPr>
        <p:txBody>
          <a:bodyPr>
            <a:normAutofit/>
          </a:bodyPr>
          <a:lstStyle/>
          <a:p>
            <a:pPr algn="l"/>
            <a:r>
              <a:rPr lang="en-GB" dirty="0"/>
              <a:t>A chance for a new way of living</a:t>
            </a:r>
            <a:endParaRPr lang="en-GB"/>
          </a:p>
        </p:txBody>
      </p:sp>
      <p:pic>
        <p:nvPicPr>
          <p:cNvPr id="1026" name="Picture 2" descr="Choosing a Path at Crossroad Stock Illustration - Illustration of someones,  faith: 126023895">
            <a:extLst>
              <a:ext uri="{FF2B5EF4-FFF2-40B4-BE49-F238E27FC236}">
                <a16:creationId xmlns:a16="http://schemas.microsoft.com/office/drawing/2014/main" id="{5F3FCD77-CCC1-4A55-BEFD-34CE1968D1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4436" y="1863801"/>
            <a:ext cx="10463127" cy="444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1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72D320-7F2A-4884-859E-BB784801A08C}"/>
              </a:ext>
            </a:extLst>
          </p:cNvPr>
          <p:cNvSpPr txBox="1"/>
          <p:nvPr/>
        </p:nvSpPr>
        <p:spPr>
          <a:xfrm>
            <a:off x="642938" y="642938"/>
            <a:ext cx="10904538" cy="5178425"/>
          </a:xfrm>
          <a:prstGeom prst="rect">
            <a:avLst/>
          </a:prstGeom>
          <a:noFill/>
        </p:spPr>
        <p:txBody>
          <a:bodyPr wrap="square" anchor="t">
            <a:normAutofit/>
          </a:bodyPr>
          <a:lstStyle/>
          <a:p>
            <a:pPr>
              <a:spcAft>
                <a:spcPts val="600"/>
              </a:spcAft>
            </a:pPr>
            <a:r>
              <a:rPr lang="en-GB" sz="2800" b="0" i="0" dirty="0">
                <a:solidFill>
                  <a:srgbClr val="373737"/>
                </a:solidFill>
                <a:effectLst/>
                <a:latin typeface="Museo Sans Cyrl"/>
              </a:rPr>
              <a:t>In asking us to prepare the future, I believe that Pope Francis is urging us never to return to the “old normal” which gave way to deep gaps between the rich and the poor, serious ecological damage and violence within our own families and in all of society. God now invites us to co-create with Him a new world built on love, justice, equality, and access to decent and dignified work, education for all, and health care for everyone in need regardless of their ability to pay for such care. Through its moral leadership and universal outreach,  the Catholic Church should inspire change of policies, practices, and behaviour at all levels, from heads of government to key decision-makers, to religious leaders and people of faith, to grassroots communities.</a:t>
            </a:r>
            <a:endParaRPr lang="en-GB" sz="2800" dirty="0"/>
          </a:p>
        </p:txBody>
      </p:sp>
      <p:sp>
        <p:nvSpPr>
          <p:cNvPr id="3" name="TextBox 2">
            <a:extLst>
              <a:ext uri="{FF2B5EF4-FFF2-40B4-BE49-F238E27FC236}">
                <a16:creationId xmlns:a16="http://schemas.microsoft.com/office/drawing/2014/main" id="{8A433E35-9A17-4A0D-A58E-1196370BC0C2}"/>
              </a:ext>
            </a:extLst>
          </p:cNvPr>
          <p:cNvSpPr txBox="1"/>
          <p:nvPr/>
        </p:nvSpPr>
        <p:spPr>
          <a:xfrm>
            <a:off x="642938" y="5889625"/>
            <a:ext cx="10904538" cy="323850"/>
          </a:xfrm>
          <a:prstGeom prst="rect">
            <a:avLst/>
          </a:prstGeom>
          <a:noFill/>
        </p:spPr>
        <p:txBody>
          <a:bodyPr wrap="square" anchor="t">
            <a:normAutofit/>
          </a:bodyPr>
          <a:lstStyle/>
          <a:p>
            <a:pPr>
              <a:lnSpc>
                <a:spcPct val="90000"/>
              </a:lnSpc>
              <a:spcAft>
                <a:spcPts val="600"/>
              </a:spcAft>
            </a:pPr>
            <a:r>
              <a:rPr lang="en-GB" sz="1500" b="0" i="0">
                <a:solidFill>
                  <a:srgbClr val="646464"/>
                </a:solidFill>
                <a:effectLst/>
                <a:latin typeface="Museo Sans Cyrl"/>
              </a:rPr>
              <a:t>we will emerge either better or worse after the pandemic </a:t>
            </a:r>
            <a:endParaRPr lang="en-GB" sz="1500"/>
          </a:p>
        </p:txBody>
      </p:sp>
    </p:spTree>
    <p:extLst>
      <p:ext uri="{BB962C8B-B14F-4D97-AF65-F5344CB8AC3E}">
        <p14:creationId xmlns:p14="http://schemas.microsoft.com/office/powerpoint/2010/main" val="327318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089A18FF-F4F4-4020-AB23-3736E0E74F64}"/>
              </a:ext>
            </a:extLst>
          </p:cNvPr>
          <p:cNvSpPr txBox="1"/>
          <p:nvPr/>
        </p:nvSpPr>
        <p:spPr>
          <a:xfrm>
            <a:off x="2564173" y="4007986"/>
            <a:ext cx="7305772" cy="231031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6000" b="1" i="0" kern="1200" dirty="0">
                <a:solidFill>
                  <a:schemeClr val="tx2"/>
                </a:solidFill>
                <a:effectLst/>
                <a:latin typeface="+mj-lt"/>
                <a:ea typeface="+mj-ea"/>
                <a:cs typeface="+mj-cs"/>
              </a:rPr>
              <a:t>Pope Francis asked the COVID 19 Commission to </a:t>
            </a:r>
          </a:p>
          <a:p>
            <a:pPr algn="ctr">
              <a:lnSpc>
                <a:spcPct val="90000"/>
              </a:lnSpc>
              <a:spcBef>
                <a:spcPct val="0"/>
              </a:spcBef>
              <a:spcAft>
                <a:spcPts val="600"/>
              </a:spcAft>
            </a:pPr>
            <a:r>
              <a:rPr lang="en-US" sz="6000" b="1" i="1" kern="1200" dirty="0">
                <a:solidFill>
                  <a:schemeClr val="tx2"/>
                </a:solidFill>
                <a:effectLst/>
                <a:latin typeface="+mj-lt"/>
                <a:ea typeface="+mj-ea"/>
                <a:cs typeface="+mj-cs"/>
              </a:rPr>
              <a:t>prepare the future</a:t>
            </a:r>
            <a:r>
              <a:rPr lang="en-US" sz="6000" b="1" i="0" kern="1200" dirty="0">
                <a:solidFill>
                  <a:schemeClr val="tx2"/>
                </a:solidFill>
                <a:effectLst/>
                <a:latin typeface="+mj-lt"/>
                <a:ea typeface="+mj-ea"/>
                <a:cs typeface="+mj-cs"/>
              </a:rPr>
              <a:t> </a:t>
            </a:r>
          </a:p>
          <a:p>
            <a:pPr algn="ctr">
              <a:lnSpc>
                <a:spcPct val="90000"/>
              </a:lnSpc>
              <a:spcBef>
                <a:spcPct val="0"/>
              </a:spcBef>
              <a:spcAft>
                <a:spcPts val="600"/>
              </a:spcAft>
            </a:pPr>
            <a:r>
              <a:rPr lang="en-US" sz="6000" b="1" i="0" kern="1200" dirty="0">
                <a:solidFill>
                  <a:schemeClr val="tx2"/>
                </a:solidFill>
                <a:effectLst/>
                <a:latin typeface="+mj-lt"/>
                <a:ea typeface="+mj-ea"/>
                <a:cs typeface="+mj-cs"/>
              </a:rPr>
              <a:t>NOT</a:t>
            </a:r>
          </a:p>
          <a:p>
            <a:pPr algn="ctr">
              <a:lnSpc>
                <a:spcPct val="90000"/>
              </a:lnSpc>
              <a:spcBef>
                <a:spcPct val="0"/>
              </a:spcBef>
              <a:spcAft>
                <a:spcPts val="600"/>
              </a:spcAft>
            </a:pPr>
            <a:r>
              <a:rPr lang="en-US" sz="6000" b="1" i="1" kern="1200" dirty="0">
                <a:solidFill>
                  <a:schemeClr val="tx2"/>
                </a:solidFill>
                <a:effectLst/>
                <a:latin typeface="+mj-lt"/>
                <a:ea typeface="+mj-ea"/>
                <a:cs typeface="+mj-cs"/>
              </a:rPr>
              <a:t>prepare for it.</a:t>
            </a:r>
            <a:endParaRPr lang="en-US" sz="6000" kern="1200" dirty="0">
              <a:solidFill>
                <a:schemeClr val="tx2"/>
              </a:solidFill>
              <a:latin typeface="+mj-lt"/>
              <a:ea typeface="+mj-ea"/>
              <a:cs typeface="+mj-cs"/>
            </a:endParaRPr>
          </a:p>
        </p:txBody>
      </p:sp>
      <p:sp>
        <p:nvSpPr>
          <p:cNvPr id="26" name="TextBox 25">
            <a:extLst>
              <a:ext uri="{FF2B5EF4-FFF2-40B4-BE49-F238E27FC236}">
                <a16:creationId xmlns:a16="http://schemas.microsoft.com/office/drawing/2014/main" id="{AED0751A-37DA-4B00-8151-BE02E0A0F05C}"/>
              </a:ext>
            </a:extLst>
          </p:cNvPr>
          <p:cNvSpPr txBox="1"/>
          <p:nvPr/>
        </p:nvSpPr>
        <p:spPr>
          <a:xfrm>
            <a:off x="161516" y="6530165"/>
            <a:ext cx="10904538" cy="323850"/>
          </a:xfrm>
          <a:prstGeom prst="rect">
            <a:avLst/>
          </a:prstGeom>
          <a:noFill/>
        </p:spPr>
        <p:txBody>
          <a:bodyPr wrap="square" anchor="t">
            <a:normAutofit/>
          </a:bodyPr>
          <a:lstStyle/>
          <a:p>
            <a:pPr>
              <a:lnSpc>
                <a:spcPct val="90000"/>
              </a:lnSpc>
              <a:spcAft>
                <a:spcPts val="600"/>
              </a:spcAft>
            </a:pPr>
            <a:r>
              <a:rPr lang="en-GB" sz="1500" b="0" i="0" dirty="0">
                <a:solidFill>
                  <a:srgbClr val="646464"/>
                </a:solidFill>
                <a:effectLst/>
                <a:latin typeface="Museo Sans Cyrl"/>
              </a:rPr>
              <a:t>we will emerge either better or worse after the pandemic </a:t>
            </a:r>
            <a:endParaRPr lang="en-GB" sz="1500" dirty="0"/>
          </a:p>
        </p:txBody>
      </p:sp>
    </p:spTree>
    <p:extLst>
      <p:ext uri="{BB962C8B-B14F-4D97-AF65-F5344CB8AC3E}">
        <p14:creationId xmlns:p14="http://schemas.microsoft.com/office/powerpoint/2010/main" val="295250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72D320-7F2A-4884-859E-BB784801A08C}"/>
              </a:ext>
            </a:extLst>
          </p:cNvPr>
          <p:cNvSpPr txBox="1"/>
          <p:nvPr/>
        </p:nvSpPr>
        <p:spPr>
          <a:xfrm>
            <a:off x="642938" y="642938"/>
            <a:ext cx="10904538" cy="5178425"/>
          </a:xfrm>
          <a:prstGeom prst="rect">
            <a:avLst/>
          </a:prstGeom>
          <a:noFill/>
        </p:spPr>
        <p:txBody>
          <a:bodyPr wrap="square" anchor="t">
            <a:normAutofit/>
          </a:bodyPr>
          <a:lstStyle/>
          <a:p>
            <a:pPr>
              <a:spcAft>
                <a:spcPts val="600"/>
              </a:spcAft>
            </a:pPr>
            <a:r>
              <a:rPr lang="en-GB" sz="2800" b="0" i="0" dirty="0">
                <a:solidFill>
                  <a:srgbClr val="373737"/>
                </a:solidFill>
                <a:effectLst/>
                <a:latin typeface="Museo Sans Cyrl"/>
              </a:rPr>
              <a:t>In asking us to </a:t>
            </a:r>
            <a:r>
              <a:rPr lang="en-GB" sz="2800" b="0" i="0" dirty="0">
                <a:solidFill>
                  <a:srgbClr val="373737"/>
                </a:solidFill>
                <a:effectLst/>
                <a:highlight>
                  <a:srgbClr val="FFFF00"/>
                </a:highlight>
                <a:latin typeface="Museo Sans Cyrl"/>
              </a:rPr>
              <a:t>prepare the future</a:t>
            </a:r>
            <a:r>
              <a:rPr lang="en-GB" sz="2800" b="0" i="0" dirty="0">
                <a:solidFill>
                  <a:srgbClr val="373737"/>
                </a:solidFill>
                <a:effectLst/>
                <a:latin typeface="Museo Sans Cyrl"/>
              </a:rPr>
              <a:t>, I believe that Pope Francis is urging us </a:t>
            </a:r>
            <a:r>
              <a:rPr lang="en-GB" sz="2800" b="1" i="0" dirty="0">
                <a:solidFill>
                  <a:srgbClr val="FF0000"/>
                </a:solidFill>
                <a:effectLst/>
                <a:latin typeface="Museo Sans Cyrl"/>
              </a:rPr>
              <a:t>never to return to the “old normal” </a:t>
            </a:r>
            <a:r>
              <a:rPr lang="en-GB" sz="2800" b="0" i="0" dirty="0">
                <a:solidFill>
                  <a:srgbClr val="373737"/>
                </a:solidFill>
                <a:effectLst/>
                <a:latin typeface="Museo Sans Cyrl"/>
              </a:rPr>
              <a:t>which gave way to </a:t>
            </a:r>
            <a:r>
              <a:rPr lang="en-GB" sz="2800" b="0" i="1" dirty="0">
                <a:solidFill>
                  <a:schemeClr val="accent1">
                    <a:lumMod val="75000"/>
                  </a:schemeClr>
                </a:solidFill>
                <a:effectLst/>
                <a:latin typeface="Museo Sans Cyrl"/>
              </a:rPr>
              <a:t>deep gaps between the rich and the poor, </a:t>
            </a:r>
            <a:r>
              <a:rPr lang="en-GB" sz="2800" b="0" i="0" dirty="0">
                <a:solidFill>
                  <a:schemeClr val="accent6">
                    <a:lumMod val="75000"/>
                  </a:schemeClr>
                </a:solidFill>
                <a:effectLst/>
                <a:latin typeface="Museo Sans Cyrl"/>
              </a:rPr>
              <a:t>serious ecological damage </a:t>
            </a:r>
            <a:r>
              <a:rPr lang="en-GB" sz="2800" b="0" i="0" dirty="0">
                <a:solidFill>
                  <a:srgbClr val="373737"/>
                </a:solidFill>
                <a:effectLst/>
                <a:latin typeface="Museo Sans Cyrl"/>
              </a:rPr>
              <a:t>and </a:t>
            </a:r>
            <a:r>
              <a:rPr lang="en-GB" sz="2800" b="0" i="0" dirty="0">
                <a:solidFill>
                  <a:schemeClr val="accent4"/>
                </a:solidFill>
                <a:effectLst/>
                <a:latin typeface="Museo Sans Cyrl"/>
              </a:rPr>
              <a:t>violence within our own families and in all of society</a:t>
            </a:r>
            <a:r>
              <a:rPr lang="en-GB" sz="2800" b="0" i="0" dirty="0">
                <a:solidFill>
                  <a:srgbClr val="373737"/>
                </a:solidFill>
                <a:effectLst/>
                <a:latin typeface="Museo Sans Cyrl"/>
              </a:rPr>
              <a:t>. </a:t>
            </a:r>
          </a:p>
          <a:p>
            <a:pPr>
              <a:spcAft>
                <a:spcPts val="600"/>
              </a:spcAft>
            </a:pPr>
            <a:r>
              <a:rPr lang="en-GB" sz="2800" b="0" i="0" dirty="0">
                <a:solidFill>
                  <a:srgbClr val="373737"/>
                </a:solidFill>
                <a:effectLst/>
                <a:latin typeface="Museo Sans Cyrl"/>
              </a:rPr>
              <a:t>God now invites us to co-create with Him </a:t>
            </a:r>
            <a:r>
              <a:rPr lang="en-GB" sz="2800" b="1" i="1" dirty="0">
                <a:solidFill>
                  <a:schemeClr val="tx2"/>
                </a:solidFill>
                <a:effectLst/>
                <a:latin typeface="Museo Sans Cyrl"/>
              </a:rPr>
              <a:t>a new world built on love, justice, equality, and access to decent and dignified work, education for all, and health care for everyone in need </a:t>
            </a:r>
            <a:r>
              <a:rPr lang="en-GB" sz="2800" b="0" i="0" dirty="0">
                <a:solidFill>
                  <a:srgbClr val="373737"/>
                </a:solidFill>
                <a:effectLst/>
                <a:latin typeface="Museo Sans Cyrl"/>
              </a:rPr>
              <a:t>regardless of their ability to pay for such care. </a:t>
            </a:r>
            <a:r>
              <a:rPr lang="en-GB" sz="2800" b="1" i="1" dirty="0">
                <a:solidFill>
                  <a:schemeClr val="tx2"/>
                </a:solidFill>
                <a:effectLst/>
                <a:latin typeface="Museo Sans Cyrl"/>
              </a:rPr>
              <a:t>Through its moral leadership and universal outreach,  the Catholic Church should inspire change of policies, practices, and behaviour at all levels</a:t>
            </a:r>
            <a:r>
              <a:rPr lang="en-GB" sz="2800" b="0" i="0" dirty="0">
                <a:solidFill>
                  <a:srgbClr val="373737"/>
                </a:solidFill>
                <a:effectLst/>
                <a:latin typeface="Museo Sans Cyrl"/>
              </a:rPr>
              <a:t>, from heads of government to key decision-makers, to religious leaders and people of faith, to grassroots communities.</a:t>
            </a:r>
            <a:endParaRPr lang="en-GB" sz="2800" dirty="0"/>
          </a:p>
        </p:txBody>
      </p:sp>
      <p:sp>
        <p:nvSpPr>
          <p:cNvPr id="3" name="TextBox 2">
            <a:extLst>
              <a:ext uri="{FF2B5EF4-FFF2-40B4-BE49-F238E27FC236}">
                <a16:creationId xmlns:a16="http://schemas.microsoft.com/office/drawing/2014/main" id="{8A433E35-9A17-4A0D-A58E-1196370BC0C2}"/>
              </a:ext>
            </a:extLst>
          </p:cNvPr>
          <p:cNvSpPr txBox="1"/>
          <p:nvPr/>
        </p:nvSpPr>
        <p:spPr>
          <a:xfrm>
            <a:off x="642938" y="5889625"/>
            <a:ext cx="10904538" cy="323850"/>
          </a:xfrm>
          <a:prstGeom prst="rect">
            <a:avLst/>
          </a:prstGeom>
          <a:noFill/>
        </p:spPr>
        <p:txBody>
          <a:bodyPr wrap="square" anchor="t">
            <a:normAutofit/>
          </a:bodyPr>
          <a:lstStyle/>
          <a:p>
            <a:pPr>
              <a:lnSpc>
                <a:spcPct val="90000"/>
              </a:lnSpc>
              <a:spcAft>
                <a:spcPts val="600"/>
              </a:spcAft>
            </a:pPr>
            <a:r>
              <a:rPr lang="en-GB" sz="1500" b="0" i="0" dirty="0">
                <a:solidFill>
                  <a:srgbClr val="646464"/>
                </a:solidFill>
                <a:effectLst/>
                <a:latin typeface="Museo Sans Cyrl"/>
              </a:rPr>
              <a:t>we will emerge either better or worse after the pandemic </a:t>
            </a:r>
            <a:endParaRPr lang="en-GB" sz="1500" dirty="0"/>
          </a:p>
        </p:txBody>
      </p:sp>
    </p:spTree>
    <p:extLst>
      <p:ext uri="{BB962C8B-B14F-4D97-AF65-F5344CB8AC3E}">
        <p14:creationId xmlns:p14="http://schemas.microsoft.com/office/powerpoint/2010/main" val="211769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72D320-7F2A-4884-859E-BB784801A08C}"/>
              </a:ext>
            </a:extLst>
          </p:cNvPr>
          <p:cNvSpPr txBox="1"/>
          <p:nvPr/>
        </p:nvSpPr>
        <p:spPr>
          <a:xfrm>
            <a:off x="642938" y="642938"/>
            <a:ext cx="10904538" cy="5178425"/>
          </a:xfrm>
          <a:prstGeom prst="rect">
            <a:avLst/>
          </a:prstGeom>
          <a:noFill/>
        </p:spPr>
        <p:txBody>
          <a:bodyPr wrap="square" anchor="t">
            <a:normAutofit/>
          </a:bodyPr>
          <a:lstStyle/>
          <a:p>
            <a:pPr>
              <a:spcAft>
                <a:spcPts val="600"/>
              </a:spcAft>
            </a:pPr>
            <a:r>
              <a:rPr lang="en-GB" sz="2800" b="0" i="0" dirty="0">
                <a:solidFill>
                  <a:srgbClr val="373737"/>
                </a:solidFill>
                <a:effectLst/>
                <a:highlight>
                  <a:srgbClr val="FFFF00"/>
                </a:highlight>
                <a:latin typeface="Museo Sans Cyrl"/>
              </a:rPr>
              <a:t>prepare the future</a:t>
            </a:r>
            <a:r>
              <a:rPr lang="en-GB" sz="2800" b="0" i="0" dirty="0">
                <a:solidFill>
                  <a:srgbClr val="373737"/>
                </a:solidFill>
                <a:effectLst/>
                <a:latin typeface="Museo Sans Cyrl"/>
              </a:rPr>
              <a:t>, </a:t>
            </a:r>
            <a:r>
              <a:rPr lang="en-GB" sz="2800" b="1" i="0" dirty="0">
                <a:solidFill>
                  <a:srgbClr val="FF0000"/>
                </a:solidFill>
                <a:effectLst/>
                <a:latin typeface="Museo Sans Cyrl"/>
              </a:rPr>
              <a:t>never to return to the “old normal” of </a:t>
            </a:r>
            <a:r>
              <a:rPr lang="en-GB" sz="2800" b="0" i="1" dirty="0">
                <a:solidFill>
                  <a:schemeClr val="accent1">
                    <a:lumMod val="75000"/>
                  </a:schemeClr>
                </a:solidFill>
                <a:effectLst/>
                <a:latin typeface="Museo Sans Cyrl"/>
              </a:rPr>
              <a:t>deep gaps between the rich and the poor, </a:t>
            </a:r>
            <a:r>
              <a:rPr lang="en-GB" sz="2800" b="0" i="0" dirty="0">
                <a:solidFill>
                  <a:schemeClr val="accent6">
                    <a:lumMod val="75000"/>
                  </a:schemeClr>
                </a:solidFill>
                <a:effectLst/>
                <a:latin typeface="Museo Sans Cyrl"/>
              </a:rPr>
              <a:t>serious ecological damage </a:t>
            </a:r>
            <a:r>
              <a:rPr lang="en-GB" sz="2800" b="0" i="0" dirty="0">
                <a:solidFill>
                  <a:srgbClr val="373737"/>
                </a:solidFill>
                <a:effectLst/>
                <a:latin typeface="Museo Sans Cyrl"/>
              </a:rPr>
              <a:t>and </a:t>
            </a:r>
            <a:r>
              <a:rPr lang="en-GB" sz="2800" b="0" i="0" dirty="0">
                <a:solidFill>
                  <a:schemeClr val="accent4"/>
                </a:solidFill>
                <a:effectLst/>
                <a:latin typeface="Museo Sans Cyrl"/>
              </a:rPr>
              <a:t>violence within our own families and in all of society</a:t>
            </a:r>
            <a:r>
              <a:rPr lang="en-GB" sz="2800" b="0" i="0" dirty="0">
                <a:solidFill>
                  <a:srgbClr val="373737"/>
                </a:solidFill>
                <a:effectLst/>
                <a:latin typeface="Museo Sans Cyrl"/>
              </a:rPr>
              <a:t>. </a:t>
            </a:r>
          </a:p>
          <a:p>
            <a:pPr>
              <a:spcAft>
                <a:spcPts val="600"/>
              </a:spcAft>
            </a:pPr>
            <a:endParaRPr lang="en-GB" sz="2800" dirty="0">
              <a:solidFill>
                <a:srgbClr val="373737"/>
              </a:solidFill>
              <a:latin typeface="Museo Sans Cyrl"/>
            </a:endParaRPr>
          </a:p>
          <a:p>
            <a:pPr>
              <a:spcAft>
                <a:spcPts val="600"/>
              </a:spcAft>
            </a:pPr>
            <a:r>
              <a:rPr lang="en-GB" sz="2800" b="0" i="0" dirty="0">
                <a:solidFill>
                  <a:srgbClr val="373737"/>
                </a:solidFill>
                <a:effectLst/>
                <a:latin typeface="Museo Sans Cyrl"/>
              </a:rPr>
              <a:t>Co-create </a:t>
            </a:r>
            <a:r>
              <a:rPr lang="en-GB" sz="2800" b="1" i="1" dirty="0">
                <a:solidFill>
                  <a:schemeClr val="tx2"/>
                </a:solidFill>
                <a:effectLst/>
                <a:latin typeface="Museo Sans Cyrl"/>
              </a:rPr>
              <a:t>a new world built on love, justice, equality, and access to decent and dignified work, education for all, and health care for everyone in need </a:t>
            </a:r>
            <a:endParaRPr lang="en-GB" sz="2800" b="0" i="0" dirty="0">
              <a:solidFill>
                <a:srgbClr val="373737"/>
              </a:solidFill>
              <a:effectLst/>
              <a:latin typeface="Museo Sans Cyrl"/>
            </a:endParaRPr>
          </a:p>
          <a:p>
            <a:pPr>
              <a:spcAft>
                <a:spcPts val="600"/>
              </a:spcAft>
            </a:pPr>
            <a:endParaRPr lang="en-GB" sz="2800" dirty="0">
              <a:solidFill>
                <a:srgbClr val="373737"/>
              </a:solidFill>
              <a:latin typeface="Museo Sans Cyrl"/>
            </a:endParaRPr>
          </a:p>
          <a:p>
            <a:pPr>
              <a:spcAft>
                <a:spcPts val="600"/>
              </a:spcAft>
            </a:pPr>
            <a:r>
              <a:rPr lang="en-GB" sz="2800" b="1" i="1" dirty="0">
                <a:solidFill>
                  <a:schemeClr val="tx2"/>
                </a:solidFill>
                <a:effectLst/>
                <a:latin typeface="Museo Sans Cyrl"/>
              </a:rPr>
              <a:t>Through its moral leadership and universal outreach,  the </a:t>
            </a:r>
            <a:r>
              <a:rPr lang="en-GB" sz="2800" b="1" i="1" dirty="0">
                <a:solidFill>
                  <a:schemeClr val="tx2"/>
                </a:solidFill>
                <a:effectLst/>
                <a:highlight>
                  <a:srgbClr val="FFFF00"/>
                </a:highlight>
                <a:latin typeface="Museo Sans Cyrl"/>
              </a:rPr>
              <a:t>Catholic school </a:t>
            </a:r>
            <a:r>
              <a:rPr lang="en-GB" sz="2800" b="1" i="1" dirty="0">
                <a:solidFill>
                  <a:schemeClr val="tx2"/>
                </a:solidFill>
                <a:effectLst/>
                <a:latin typeface="Museo Sans Cyrl"/>
              </a:rPr>
              <a:t>should inspire change of policies, practices, and behaviour at all levels</a:t>
            </a:r>
            <a:r>
              <a:rPr lang="en-GB" sz="2800" b="0" i="0" dirty="0">
                <a:solidFill>
                  <a:srgbClr val="373737"/>
                </a:solidFill>
                <a:effectLst/>
                <a:latin typeface="Museo Sans Cyrl"/>
              </a:rPr>
              <a:t>, </a:t>
            </a:r>
            <a:endParaRPr lang="en-GB" sz="2800" dirty="0"/>
          </a:p>
        </p:txBody>
      </p:sp>
      <p:sp>
        <p:nvSpPr>
          <p:cNvPr id="3" name="TextBox 2">
            <a:extLst>
              <a:ext uri="{FF2B5EF4-FFF2-40B4-BE49-F238E27FC236}">
                <a16:creationId xmlns:a16="http://schemas.microsoft.com/office/drawing/2014/main" id="{8A433E35-9A17-4A0D-A58E-1196370BC0C2}"/>
              </a:ext>
            </a:extLst>
          </p:cNvPr>
          <p:cNvSpPr txBox="1"/>
          <p:nvPr/>
        </p:nvSpPr>
        <p:spPr>
          <a:xfrm>
            <a:off x="642938" y="5889625"/>
            <a:ext cx="10904538" cy="323850"/>
          </a:xfrm>
          <a:prstGeom prst="rect">
            <a:avLst/>
          </a:prstGeom>
          <a:noFill/>
        </p:spPr>
        <p:txBody>
          <a:bodyPr wrap="square" anchor="t">
            <a:normAutofit/>
          </a:bodyPr>
          <a:lstStyle/>
          <a:p>
            <a:pPr algn="ctr">
              <a:lnSpc>
                <a:spcPct val="90000"/>
              </a:lnSpc>
              <a:spcAft>
                <a:spcPts val="600"/>
              </a:spcAft>
            </a:pPr>
            <a:r>
              <a:rPr lang="en-GB" sz="1500" b="0" i="0" dirty="0">
                <a:solidFill>
                  <a:srgbClr val="FF0000"/>
                </a:solidFill>
                <a:effectLst/>
                <a:latin typeface="Congenial" panose="02000503040000020004" pitchFamily="2" charset="0"/>
              </a:rPr>
              <a:t>“we will emerge either better or worse after the pandemic” </a:t>
            </a:r>
            <a:endParaRPr lang="en-GB" sz="1500" dirty="0">
              <a:solidFill>
                <a:srgbClr val="FF0000"/>
              </a:solidFill>
              <a:latin typeface="Congenial" panose="02000503040000020004" pitchFamily="2" charset="0"/>
            </a:endParaRPr>
          </a:p>
        </p:txBody>
      </p:sp>
    </p:spTree>
    <p:extLst>
      <p:ext uri="{BB962C8B-B14F-4D97-AF65-F5344CB8AC3E}">
        <p14:creationId xmlns:p14="http://schemas.microsoft.com/office/powerpoint/2010/main" val="1865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D33B3F-3D01-47CB-A868-B99D147F2C9C}"/>
              </a:ext>
            </a:extLst>
          </p:cNvPr>
          <p:cNvSpPr txBox="1"/>
          <p:nvPr/>
        </p:nvSpPr>
        <p:spPr>
          <a:xfrm>
            <a:off x="386279" y="540594"/>
            <a:ext cx="5709721" cy="539255"/>
          </a:xfrm>
          <a:prstGeom prst="rect">
            <a:avLst/>
          </a:prstGeom>
        </p:spPr>
        <p:txBody>
          <a:bodyPr vert="horz" lIns="91440" tIns="45720" rIns="91440" bIns="45720" rtlCol="0">
            <a:noAutofit/>
          </a:bodyPr>
          <a:lstStyle/>
          <a:p>
            <a:pPr algn="ctr">
              <a:lnSpc>
                <a:spcPct val="90000"/>
              </a:lnSpc>
              <a:spcBef>
                <a:spcPct val="0"/>
              </a:spcBef>
              <a:spcAft>
                <a:spcPts val="600"/>
              </a:spcAft>
            </a:pPr>
            <a:r>
              <a:rPr lang="en-US" sz="4400" b="0" i="0" dirty="0">
                <a:solidFill>
                  <a:schemeClr val="accent1">
                    <a:lumMod val="75000"/>
                  </a:schemeClr>
                </a:solidFill>
                <a:effectLst/>
                <a:latin typeface="Congenial" panose="02000503040000020004" pitchFamily="2" charset="0"/>
              </a:rPr>
              <a:t>What are your steps to recovery?</a:t>
            </a:r>
          </a:p>
        </p:txBody>
      </p:sp>
      <p:sp>
        <p:nvSpPr>
          <p:cNvPr id="3" name="TextBox 2">
            <a:extLst>
              <a:ext uri="{FF2B5EF4-FFF2-40B4-BE49-F238E27FC236}">
                <a16:creationId xmlns:a16="http://schemas.microsoft.com/office/drawing/2014/main" id="{8A433E35-9A17-4A0D-A58E-1196370BC0C2}"/>
              </a:ext>
            </a:extLst>
          </p:cNvPr>
          <p:cNvSpPr txBox="1"/>
          <p:nvPr/>
        </p:nvSpPr>
        <p:spPr>
          <a:xfrm>
            <a:off x="3293826" y="5997961"/>
            <a:ext cx="6094674" cy="369332"/>
          </a:xfrm>
          <a:prstGeom prst="rect">
            <a:avLst/>
          </a:prstGeom>
          <a:noFill/>
        </p:spPr>
        <p:txBody>
          <a:bodyPr wrap="square">
            <a:spAutoFit/>
          </a:bodyPr>
          <a:lstStyle/>
          <a:p>
            <a:pPr>
              <a:spcAft>
                <a:spcPts val="600"/>
              </a:spcAft>
            </a:pPr>
            <a:r>
              <a:rPr lang="en-GB" b="0" i="0" dirty="0">
                <a:solidFill>
                  <a:srgbClr val="646464"/>
                </a:solidFill>
                <a:effectLst/>
                <a:latin typeface="Museo Sans Cyrl"/>
              </a:rPr>
              <a:t>“we will emerge either better or worse after the pandemic” </a:t>
            </a:r>
            <a:endParaRPr lang="en-GB" dirty="0"/>
          </a:p>
        </p:txBody>
      </p:sp>
      <p:sp>
        <p:nvSpPr>
          <p:cNvPr id="30" name="TextBox 29">
            <a:extLst>
              <a:ext uri="{FF2B5EF4-FFF2-40B4-BE49-F238E27FC236}">
                <a16:creationId xmlns:a16="http://schemas.microsoft.com/office/drawing/2014/main" id="{F7243E21-A7E3-464F-8808-EA7E802D9A6C}"/>
              </a:ext>
            </a:extLst>
          </p:cNvPr>
          <p:cNvSpPr txBox="1"/>
          <p:nvPr/>
        </p:nvSpPr>
        <p:spPr>
          <a:xfrm>
            <a:off x="438966" y="2213568"/>
            <a:ext cx="5709721" cy="243086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remember</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return</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rest</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restore</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rejoice</a:t>
            </a:r>
          </a:p>
        </p:txBody>
      </p:sp>
      <p:pic>
        <p:nvPicPr>
          <p:cNvPr id="7" name="Picture 2" descr="Phil 1:3 Scripture Quote I Thank My God Every Time I Think of | Etsy  Singapore">
            <a:extLst>
              <a:ext uri="{FF2B5EF4-FFF2-40B4-BE49-F238E27FC236}">
                <a16:creationId xmlns:a16="http://schemas.microsoft.com/office/drawing/2014/main" id="{26622F5B-19D5-46B9-B70E-BF4E248A26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1520" y="291751"/>
            <a:ext cx="439349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me to…return to school…. return to work….to ? – The Living Well">
            <a:extLst>
              <a:ext uri="{FF2B5EF4-FFF2-40B4-BE49-F238E27FC236}">
                <a16:creationId xmlns:a16="http://schemas.microsoft.com/office/drawing/2014/main" id="{6B34DF82-BAB2-4B02-93B3-7E62F8E05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425"/>
          <a:stretch/>
        </p:blipFill>
        <p:spPr bwMode="auto">
          <a:xfrm>
            <a:off x="7265687" y="634576"/>
            <a:ext cx="4245626" cy="414263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2" descr="Good Life of Design: Do You Know How To Rest?">
            <a:extLst>
              <a:ext uri="{FF2B5EF4-FFF2-40B4-BE49-F238E27FC236}">
                <a16:creationId xmlns:a16="http://schemas.microsoft.com/office/drawing/2014/main" id="{F47260DD-9FA6-488E-BFEE-96F072B575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152"/>
          <a:stretch/>
        </p:blipFill>
        <p:spPr bwMode="auto">
          <a:xfrm>
            <a:off x="6701104" y="490707"/>
            <a:ext cx="4656121" cy="53551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Pin on Bible Verses">
            <a:extLst>
              <a:ext uri="{FF2B5EF4-FFF2-40B4-BE49-F238E27FC236}">
                <a16:creationId xmlns:a16="http://schemas.microsoft.com/office/drawing/2014/main" id="{7F98DC10-6068-4886-A6B7-A115143FE0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87" r="14249" b="-3"/>
          <a:stretch/>
        </p:blipFill>
        <p:spPr bwMode="auto">
          <a:xfrm>
            <a:off x="7265687" y="398935"/>
            <a:ext cx="3919228" cy="5522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roverbs 31:26 KJV | Proverbs 31 kjv, Proverbs 31, Proverbs">
            <a:extLst>
              <a:ext uri="{FF2B5EF4-FFF2-40B4-BE49-F238E27FC236}">
                <a16:creationId xmlns:a16="http://schemas.microsoft.com/office/drawing/2014/main" id="{9EFD0A93-71AD-49EF-B5BB-08FA3D8318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13473" y="1338497"/>
            <a:ext cx="3821297" cy="38212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8D07E6-E1F1-4456-8F67-FBD561B0B7DF}"/>
              </a:ext>
            </a:extLst>
          </p:cNvPr>
          <p:cNvSpPr txBox="1"/>
          <p:nvPr/>
        </p:nvSpPr>
        <p:spPr>
          <a:xfrm>
            <a:off x="318870" y="2028813"/>
            <a:ext cx="5709721" cy="539255"/>
          </a:xfrm>
          <a:prstGeom prst="rect">
            <a:avLst/>
          </a:prstGeom>
        </p:spPr>
        <p:txBody>
          <a:bodyPr vert="horz" lIns="91440" tIns="45720" rIns="91440" bIns="45720" rtlCol="0">
            <a:noAutofit/>
          </a:bodyPr>
          <a:lstStyle/>
          <a:p>
            <a:pPr algn="ctr">
              <a:lnSpc>
                <a:spcPct val="90000"/>
              </a:lnSpc>
              <a:spcBef>
                <a:spcPct val="0"/>
              </a:spcBef>
              <a:spcAft>
                <a:spcPts val="600"/>
              </a:spcAft>
            </a:pPr>
            <a:r>
              <a:rPr lang="en-US" sz="4400" b="0" i="0" dirty="0">
                <a:solidFill>
                  <a:schemeClr val="accent1">
                    <a:lumMod val="75000"/>
                  </a:schemeClr>
                </a:solidFill>
                <a:effectLst/>
                <a:latin typeface="Congenial" panose="02000503040000020004" pitchFamily="2" charset="0"/>
              </a:rPr>
              <a:t>Why is your Catholic school important post pandemic?</a:t>
            </a:r>
          </a:p>
        </p:txBody>
      </p:sp>
      <p:sp>
        <p:nvSpPr>
          <p:cNvPr id="14" name="TextBox 13">
            <a:extLst>
              <a:ext uri="{FF2B5EF4-FFF2-40B4-BE49-F238E27FC236}">
                <a16:creationId xmlns:a16="http://schemas.microsoft.com/office/drawing/2014/main" id="{F590E606-73E9-4B28-98E5-2BD7DFC2F960}"/>
              </a:ext>
            </a:extLst>
          </p:cNvPr>
          <p:cNvSpPr txBox="1"/>
          <p:nvPr/>
        </p:nvSpPr>
        <p:spPr>
          <a:xfrm>
            <a:off x="438966" y="4374804"/>
            <a:ext cx="5709721" cy="539255"/>
          </a:xfrm>
          <a:prstGeom prst="rect">
            <a:avLst/>
          </a:prstGeom>
        </p:spPr>
        <p:txBody>
          <a:bodyPr vert="horz" lIns="91440" tIns="45720" rIns="91440" bIns="45720" rtlCol="0">
            <a:noAutofit/>
          </a:bodyPr>
          <a:lstStyle/>
          <a:p>
            <a:pPr algn="ctr">
              <a:lnSpc>
                <a:spcPct val="90000"/>
              </a:lnSpc>
              <a:spcBef>
                <a:spcPct val="0"/>
              </a:spcBef>
              <a:spcAft>
                <a:spcPts val="600"/>
              </a:spcAft>
            </a:pPr>
            <a:r>
              <a:rPr lang="en-US" sz="4400" b="0" i="0" dirty="0">
                <a:solidFill>
                  <a:schemeClr val="accent1">
                    <a:lumMod val="75000"/>
                  </a:schemeClr>
                </a:solidFill>
                <a:effectLst/>
                <a:latin typeface="Congenial" panose="02000503040000020004" pitchFamily="2" charset="0"/>
              </a:rPr>
              <a:t>What are you willing to fight for?</a:t>
            </a:r>
          </a:p>
        </p:txBody>
      </p:sp>
    </p:spTree>
    <p:extLst>
      <p:ext uri="{BB962C8B-B14F-4D97-AF65-F5344CB8AC3E}">
        <p14:creationId xmlns:p14="http://schemas.microsoft.com/office/powerpoint/2010/main" val="2026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A2C23A-1A87-45C0-98D1-2029F89BE591}"/>
              </a:ext>
            </a:extLst>
          </p:cNvPr>
          <p:cNvPicPr>
            <a:picLocks noChangeAspect="1"/>
          </p:cNvPicPr>
          <p:nvPr/>
        </p:nvPicPr>
        <p:blipFill rotWithShape="1">
          <a:blip r:embed="rId2"/>
          <a:srcRect l="7654" t="24880" r="54227" b="33333"/>
          <a:stretch/>
        </p:blipFill>
        <p:spPr>
          <a:xfrm>
            <a:off x="933254" y="864600"/>
            <a:ext cx="8636260" cy="5325401"/>
          </a:xfrm>
          <a:prstGeom prst="rect">
            <a:avLst/>
          </a:prstGeom>
        </p:spPr>
      </p:pic>
      <p:sp>
        <p:nvSpPr>
          <p:cNvPr id="4" name="TextBox 3">
            <a:extLst>
              <a:ext uri="{FF2B5EF4-FFF2-40B4-BE49-F238E27FC236}">
                <a16:creationId xmlns:a16="http://schemas.microsoft.com/office/drawing/2014/main" id="{99C13098-A7E8-410D-BFFC-11697D302DA9}"/>
              </a:ext>
            </a:extLst>
          </p:cNvPr>
          <p:cNvSpPr txBox="1"/>
          <p:nvPr/>
        </p:nvSpPr>
        <p:spPr>
          <a:xfrm>
            <a:off x="729566" y="81481"/>
            <a:ext cx="10529180" cy="923330"/>
          </a:xfrm>
          <a:prstGeom prst="rect">
            <a:avLst/>
          </a:prstGeom>
          <a:noFill/>
        </p:spPr>
        <p:txBody>
          <a:bodyPr wrap="square" rtlCol="0">
            <a:spAutoFit/>
          </a:bodyPr>
          <a:lstStyle/>
          <a:p>
            <a:r>
              <a:rPr lang="en-GB" sz="5400" dirty="0">
                <a:solidFill>
                  <a:schemeClr val="accent1">
                    <a:lumMod val="75000"/>
                  </a:schemeClr>
                </a:solidFill>
                <a:latin typeface="Congenial" panose="02000503040000020004" pitchFamily="2" charset="0"/>
              </a:rPr>
              <a:t>What are your steps to recovery?</a:t>
            </a:r>
          </a:p>
        </p:txBody>
      </p:sp>
      <p:sp>
        <p:nvSpPr>
          <p:cNvPr id="5" name="Oval 4">
            <a:extLst>
              <a:ext uri="{FF2B5EF4-FFF2-40B4-BE49-F238E27FC236}">
                <a16:creationId xmlns:a16="http://schemas.microsoft.com/office/drawing/2014/main" id="{1D304A59-AAE1-4545-B65F-6C488DBC2CAC}"/>
              </a:ext>
            </a:extLst>
          </p:cNvPr>
          <p:cNvSpPr/>
          <p:nvPr/>
        </p:nvSpPr>
        <p:spPr>
          <a:xfrm>
            <a:off x="1550504" y="4667416"/>
            <a:ext cx="6973294" cy="1789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8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D33B3F-3D01-47CB-A868-B99D147F2C9C}"/>
              </a:ext>
            </a:extLst>
          </p:cNvPr>
          <p:cNvSpPr txBox="1"/>
          <p:nvPr/>
        </p:nvSpPr>
        <p:spPr>
          <a:xfrm>
            <a:off x="984017" y="287681"/>
            <a:ext cx="4619621" cy="1833350"/>
          </a:xfrm>
          <a:prstGeom prst="rect">
            <a:avLst/>
          </a:prstGeom>
        </p:spPr>
        <p:txBody>
          <a:bodyPr vert="horz" lIns="91440" tIns="45720" rIns="91440" bIns="45720" rtlCol="0">
            <a:normAutofit/>
          </a:bodyPr>
          <a:lstStyle/>
          <a:p>
            <a:pPr algn="ctr">
              <a:lnSpc>
                <a:spcPct val="90000"/>
              </a:lnSpc>
              <a:spcBef>
                <a:spcPct val="0"/>
              </a:spcBef>
              <a:spcAft>
                <a:spcPts val="600"/>
              </a:spcAft>
            </a:pPr>
            <a:r>
              <a:rPr lang="en-US" sz="2000" b="0" i="0" dirty="0">
                <a:effectLst/>
              </a:rPr>
              <a:t>MESSAGE OF HIS HOLINESS</a:t>
            </a:r>
            <a:br>
              <a:rPr lang="en-US" sz="2000" b="1" i="0" dirty="0">
                <a:effectLst/>
              </a:rPr>
            </a:br>
            <a:r>
              <a:rPr lang="en-US" sz="2000" b="1" i="0" dirty="0">
                <a:effectLst/>
              </a:rPr>
              <a:t>POPE FRANCIS</a:t>
            </a:r>
            <a:br>
              <a:rPr lang="en-US" sz="2000" b="1" i="0" dirty="0">
                <a:effectLst/>
              </a:rPr>
            </a:br>
            <a:r>
              <a:rPr lang="en-US" sz="2000" b="0" i="0" dirty="0">
                <a:effectLst/>
              </a:rPr>
              <a:t>FOR THE</a:t>
            </a:r>
            <a:br>
              <a:rPr lang="en-US" sz="2000" b="1" i="0" dirty="0">
                <a:effectLst/>
              </a:rPr>
            </a:br>
            <a:r>
              <a:rPr lang="en-US" sz="2000" b="1" i="0" dirty="0">
                <a:effectLst/>
              </a:rPr>
              <a:t>WORLD DAY OF PRAYER FOR THE CARE OF CREATION</a:t>
            </a:r>
            <a:endParaRPr lang="en-US" sz="2000" b="0" i="0" dirty="0">
              <a:effectLst/>
            </a:endParaRPr>
          </a:p>
          <a:p>
            <a:pPr algn="ctr">
              <a:lnSpc>
                <a:spcPct val="90000"/>
              </a:lnSpc>
              <a:spcBef>
                <a:spcPct val="0"/>
              </a:spcBef>
              <a:spcAft>
                <a:spcPts val="600"/>
              </a:spcAft>
            </a:pPr>
            <a:r>
              <a:rPr lang="en-US" sz="2000" b="0" i="0" dirty="0">
                <a:effectLst/>
              </a:rPr>
              <a:t>1 SEPTEMBER 2020</a:t>
            </a:r>
          </a:p>
        </p:txBody>
      </p:sp>
      <p:pic>
        <p:nvPicPr>
          <p:cNvPr id="8194" name="Picture 2" descr="Pope Francis' Message for the World Day of Prayer for the Care of Creation  | Irish Catholic Bishops' Conference">
            <a:extLst>
              <a:ext uri="{FF2B5EF4-FFF2-40B4-BE49-F238E27FC236}">
                <a16:creationId xmlns:a16="http://schemas.microsoft.com/office/drawing/2014/main" id="{D80AFF54-27FE-4F47-AD74-AB835F31D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5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433E35-9A17-4A0D-A58E-1196370BC0C2}"/>
              </a:ext>
            </a:extLst>
          </p:cNvPr>
          <p:cNvSpPr txBox="1"/>
          <p:nvPr/>
        </p:nvSpPr>
        <p:spPr>
          <a:xfrm>
            <a:off x="3293828" y="5778151"/>
            <a:ext cx="6094674" cy="369332"/>
          </a:xfrm>
          <a:prstGeom prst="rect">
            <a:avLst/>
          </a:prstGeom>
          <a:noFill/>
        </p:spPr>
        <p:txBody>
          <a:bodyPr wrap="square">
            <a:spAutoFit/>
          </a:bodyPr>
          <a:lstStyle/>
          <a:p>
            <a:pPr>
              <a:spcAft>
                <a:spcPts val="600"/>
              </a:spcAft>
            </a:pPr>
            <a:r>
              <a:rPr lang="en-GB" b="0" i="0" dirty="0">
                <a:solidFill>
                  <a:srgbClr val="646464"/>
                </a:solidFill>
                <a:effectLst/>
                <a:latin typeface="Museo Sans Cyrl"/>
              </a:rPr>
              <a:t>“we will emerge either better or worse after the pandemic” </a:t>
            </a:r>
            <a:endParaRPr lang="en-GB"/>
          </a:p>
        </p:txBody>
      </p:sp>
      <p:sp>
        <p:nvSpPr>
          <p:cNvPr id="30" name="TextBox 29">
            <a:extLst>
              <a:ext uri="{FF2B5EF4-FFF2-40B4-BE49-F238E27FC236}">
                <a16:creationId xmlns:a16="http://schemas.microsoft.com/office/drawing/2014/main" id="{F7243E21-A7E3-464F-8808-EA7E802D9A6C}"/>
              </a:ext>
            </a:extLst>
          </p:cNvPr>
          <p:cNvSpPr txBox="1"/>
          <p:nvPr/>
        </p:nvSpPr>
        <p:spPr>
          <a:xfrm>
            <a:off x="438966" y="2213568"/>
            <a:ext cx="5709721" cy="243086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remember</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return</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rest</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restore</a:t>
            </a:r>
          </a:p>
          <a:p>
            <a:pPr indent="-228600">
              <a:lnSpc>
                <a:spcPct val="90000"/>
              </a:lnSpc>
              <a:spcAft>
                <a:spcPts val="600"/>
              </a:spcAft>
              <a:buFont typeface="Arial" panose="020B0604020202020204" pitchFamily="34" charset="0"/>
              <a:buChar char="•"/>
            </a:pPr>
            <a:r>
              <a:rPr lang="en-US" sz="4000" dirty="0">
                <a:solidFill>
                  <a:schemeClr val="tx2"/>
                </a:solidFill>
                <a:latin typeface="Congenial" panose="020B0604020202020204" pitchFamily="2" charset="0"/>
              </a:rPr>
              <a:t>A time to rejoice</a:t>
            </a:r>
          </a:p>
        </p:txBody>
      </p:sp>
    </p:spTree>
    <p:extLst>
      <p:ext uri="{BB962C8B-B14F-4D97-AF65-F5344CB8AC3E}">
        <p14:creationId xmlns:p14="http://schemas.microsoft.com/office/powerpoint/2010/main" val="416839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5B8BFA-082A-419F-9EEE-548E1549B13B}"/>
              </a:ext>
            </a:extLst>
          </p:cNvPr>
          <p:cNvSpPr txBox="1"/>
          <p:nvPr/>
        </p:nvSpPr>
        <p:spPr>
          <a:xfrm>
            <a:off x="326966" y="260728"/>
            <a:ext cx="3442187" cy="1696532"/>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5400" kern="1200" dirty="0">
                <a:solidFill>
                  <a:schemeClr val="accent1">
                    <a:lumMod val="75000"/>
                  </a:schemeClr>
                </a:solidFill>
                <a:latin typeface="Congenial" panose="02000503040000020004" pitchFamily="2" charset="0"/>
                <a:ea typeface="+mj-ea"/>
                <a:cs typeface="+mj-cs"/>
              </a:rPr>
              <a:t>A time to remember</a:t>
            </a:r>
          </a:p>
        </p:txBody>
      </p:sp>
      <p:pic>
        <p:nvPicPr>
          <p:cNvPr id="2050" name="Picture 2" descr="Phil 1:3 Scripture Quote I Thank My God Every Time I Think of | Etsy  Singapore">
            <a:extLst>
              <a:ext uri="{FF2B5EF4-FFF2-40B4-BE49-F238E27FC236}">
                <a16:creationId xmlns:a16="http://schemas.microsoft.com/office/drawing/2014/main" id="{9F29E602-CEF8-4440-96FA-92209EBED7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7464" y="685799"/>
            <a:ext cx="439349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433E35-9A17-4A0D-A58E-1196370BC0C2}"/>
              </a:ext>
            </a:extLst>
          </p:cNvPr>
          <p:cNvSpPr txBox="1"/>
          <p:nvPr/>
        </p:nvSpPr>
        <p:spPr>
          <a:xfrm>
            <a:off x="871442" y="2447337"/>
            <a:ext cx="4353116" cy="3770434"/>
          </a:xfrm>
          <a:prstGeom prst="rect">
            <a:avLst/>
          </a:prstGeom>
        </p:spPr>
        <p:txBody>
          <a:bodyPr vert="horz" lIns="91440" tIns="45720" rIns="91440" bIns="45720" rtlCol="0" anchor="t">
            <a:normAutofit/>
          </a:bodyPr>
          <a:lstStyle/>
          <a:p>
            <a:pPr>
              <a:lnSpc>
                <a:spcPct val="90000"/>
              </a:lnSpc>
              <a:spcAft>
                <a:spcPts val="600"/>
              </a:spcAft>
            </a:pPr>
            <a:endParaRPr lang="en-US" sz="2000" dirty="0">
              <a:solidFill>
                <a:srgbClr val="595959"/>
              </a:solidFill>
            </a:endParaRPr>
          </a:p>
        </p:txBody>
      </p:sp>
      <p:sp>
        <p:nvSpPr>
          <p:cNvPr id="13" name="TextBox 12">
            <a:extLst>
              <a:ext uri="{FF2B5EF4-FFF2-40B4-BE49-F238E27FC236}">
                <a16:creationId xmlns:a16="http://schemas.microsoft.com/office/drawing/2014/main" id="{CBE76FC4-974C-460B-96A2-3B834FFB886F}"/>
              </a:ext>
            </a:extLst>
          </p:cNvPr>
          <p:cNvSpPr txBox="1"/>
          <p:nvPr/>
        </p:nvSpPr>
        <p:spPr>
          <a:xfrm>
            <a:off x="164838" y="2291344"/>
            <a:ext cx="4135888" cy="1200329"/>
          </a:xfrm>
          <a:prstGeom prst="rect">
            <a:avLst/>
          </a:prstGeom>
          <a:noFill/>
        </p:spPr>
        <p:txBody>
          <a:bodyPr wrap="square">
            <a:spAutoFit/>
          </a:bodyPr>
          <a:lstStyle/>
          <a:p>
            <a:r>
              <a:rPr lang="en-GB" b="0" i="0" dirty="0">
                <a:solidFill>
                  <a:schemeClr val="accent1">
                    <a:lumMod val="75000"/>
                  </a:schemeClr>
                </a:solidFill>
                <a:effectLst/>
                <a:latin typeface="Congenial" panose="02000503040000020004" pitchFamily="2" charset="0"/>
              </a:rPr>
              <a:t>Why is your Catholic school important post pandemic?</a:t>
            </a:r>
          </a:p>
          <a:p>
            <a:endParaRPr lang="en-GB" dirty="0">
              <a:solidFill>
                <a:srgbClr val="000000"/>
              </a:solidFill>
              <a:latin typeface="Congenial" panose="02000503040000020004" pitchFamily="2" charset="0"/>
            </a:endParaRPr>
          </a:p>
          <a:p>
            <a:endParaRPr lang="en-GB" dirty="0">
              <a:latin typeface="Congenial" panose="02000503040000020004" pitchFamily="2" charset="0"/>
            </a:endParaRPr>
          </a:p>
        </p:txBody>
      </p:sp>
      <p:sp>
        <p:nvSpPr>
          <p:cNvPr id="15" name="TextBox 14">
            <a:extLst>
              <a:ext uri="{FF2B5EF4-FFF2-40B4-BE49-F238E27FC236}">
                <a16:creationId xmlns:a16="http://schemas.microsoft.com/office/drawing/2014/main" id="{C9D8DC5F-B5A2-4A2B-B661-7F469BA57E9E}"/>
              </a:ext>
            </a:extLst>
          </p:cNvPr>
          <p:cNvSpPr txBox="1"/>
          <p:nvPr/>
        </p:nvSpPr>
        <p:spPr>
          <a:xfrm>
            <a:off x="164838" y="4990170"/>
            <a:ext cx="4486675" cy="1754326"/>
          </a:xfrm>
          <a:prstGeom prst="rect">
            <a:avLst/>
          </a:prstGeom>
          <a:noFill/>
        </p:spPr>
        <p:txBody>
          <a:bodyPr wrap="square">
            <a:spAutoFit/>
          </a:bodyPr>
          <a:lstStyle/>
          <a:p>
            <a:r>
              <a:rPr lang="en-GB" b="0" i="0" dirty="0">
                <a:solidFill>
                  <a:srgbClr val="000000"/>
                </a:solidFill>
                <a:effectLst/>
                <a:latin typeface="Congenial" panose="02000503040000020004" pitchFamily="2" charset="0"/>
              </a:rPr>
              <a:t>We need constantly to remember that “everything is interconnected, and that genuine care for our own lives and our relationships with nature is inseparable from fraternity, justice and faithfulness to others” (</a:t>
            </a:r>
            <a:r>
              <a:rPr lang="en-GB" b="0" i="1" dirty="0">
                <a:solidFill>
                  <a:srgbClr val="663300"/>
                </a:solidFill>
                <a:effectLst/>
                <a:latin typeface="Congenial" panose="02000503040000020004" pitchFamily="2" charset="0"/>
                <a:hlinkClick r:id="rId3"/>
              </a:rPr>
              <a:t>LS</a:t>
            </a:r>
            <a:r>
              <a:rPr lang="en-GB" b="0" i="0" dirty="0">
                <a:solidFill>
                  <a:srgbClr val="000000"/>
                </a:solidFill>
                <a:effectLst/>
                <a:latin typeface="Congenial" panose="02000503040000020004" pitchFamily="2" charset="0"/>
              </a:rPr>
              <a:t>, 70).</a:t>
            </a:r>
            <a:endParaRPr lang="en-GB" dirty="0">
              <a:latin typeface="Congenial" panose="02000503040000020004" pitchFamily="2" charset="0"/>
            </a:endParaRPr>
          </a:p>
        </p:txBody>
      </p:sp>
      <p:sp>
        <p:nvSpPr>
          <p:cNvPr id="17" name="TextBox 16">
            <a:extLst>
              <a:ext uri="{FF2B5EF4-FFF2-40B4-BE49-F238E27FC236}">
                <a16:creationId xmlns:a16="http://schemas.microsoft.com/office/drawing/2014/main" id="{4E3AB729-F109-4C64-8910-6003F66FA8B6}"/>
              </a:ext>
            </a:extLst>
          </p:cNvPr>
          <p:cNvSpPr txBox="1"/>
          <p:nvPr/>
        </p:nvSpPr>
        <p:spPr>
          <a:xfrm>
            <a:off x="164837" y="3139049"/>
            <a:ext cx="4486675" cy="1477328"/>
          </a:xfrm>
          <a:prstGeom prst="rect">
            <a:avLst/>
          </a:prstGeom>
          <a:noFill/>
        </p:spPr>
        <p:txBody>
          <a:bodyPr wrap="square">
            <a:spAutoFit/>
          </a:bodyPr>
          <a:lstStyle/>
          <a:p>
            <a:r>
              <a:rPr lang="en-GB" b="0" i="0" dirty="0">
                <a:solidFill>
                  <a:srgbClr val="000000"/>
                </a:solidFill>
                <a:effectLst/>
                <a:latin typeface="Congenial" panose="02000503040000020004" pitchFamily="2" charset="0"/>
              </a:rPr>
              <a:t>This is indeed a time of grace to remember our school’s original vocation to exist and flourish as a community of love. </a:t>
            </a:r>
          </a:p>
          <a:p>
            <a:endParaRPr lang="en-GB" dirty="0">
              <a:solidFill>
                <a:srgbClr val="000000"/>
              </a:solidFill>
              <a:latin typeface="Congenial" panose="02000503040000020004" pitchFamily="2" charset="0"/>
            </a:endParaRPr>
          </a:p>
        </p:txBody>
      </p:sp>
    </p:spTree>
    <p:extLst>
      <p:ext uri="{BB962C8B-B14F-4D97-AF65-F5344CB8AC3E}">
        <p14:creationId xmlns:p14="http://schemas.microsoft.com/office/powerpoint/2010/main" val="19499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F877095-9108-4F82-94A8-4E1EF970B6A8}"/>
              </a:ext>
            </a:extLst>
          </p:cNvPr>
          <p:cNvSpPr txBox="1"/>
          <p:nvPr/>
        </p:nvSpPr>
        <p:spPr>
          <a:xfrm>
            <a:off x="7613241" y="-97954"/>
            <a:ext cx="4087306" cy="189216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latin typeface="+mj-lt"/>
                <a:ea typeface="+mj-ea"/>
                <a:cs typeface="+mj-cs"/>
              </a:rPr>
              <a:t>A time to return</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Time to…return to school…. return to work….to ? – The Living Well">
            <a:extLst>
              <a:ext uri="{FF2B5EF4-FFF2-40B4-BE49-F238E27FC236}">
                <a16:creationId xmlns:a16="http://schemas.microsoft.com/office/drawing/2014/main" id="{9C9887B6-B36C-4334-A265-55F17B849F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2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1FF07751-E895-479E-84EB-52F3FA971CDE}"/>
              </a:ext>
            </a:extLst>
          </p:cNvPr>
          <p:cNvSpPr/>
          <p:nvPr/>
        </p:nvSpPr>
        <p:spPr>
          <a:xfrm>
            <a:off x="0" y="6212254"/>
            <a:ext cx="914400" cy="6457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5FF843E-47A8-4151-AEB5-FF4E98FAC09B}"/>
              </a:ext>
            </a:extLst>
          </p:cNvPr>
          <p:cNvSpPr/>
          <p:nvPr/>
        </p:nvSpPr>
        <p:spPr>
          <a:xfrm>
            <a:off x="6028414" y="202393"/>
            <a:ext cx="914400" cy="6457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DEEFCB4-A11F-4F4F-9CCA-2A7712C8EF1D}"/>
              </a:ext>
            </a:extLst>
          </p:cNvPr>
          <p:cNvSpPr txBox="1"/>
          <p:nvPr/>
        </p:nvSpPr>
        <p:spPr>
          <a:xfrm>
            <a:off x="7188052" y="1794212"/>
            <a:ext cx="4738905" cy="1477328"/>
          </a:xfrm>
          <a:prstGeom prst="rect">
            <a:avLst/>
          </a:prstGeom>
          <a:noFill/>
        </p:spPr>
        <p:txBody>
          <a:bodyPr wrap="square">
            <a:spAutoFit/>
          </a:bodyPr>
          <a:lstStyle/>
          <a:p>
            <a:r>
              <a:rPr lang="en-GB" b="0" i="0" dirty="0">
                <a:effectLst/>
                <a:latin typeface="Congenial" panose="02000503040000020004" pitchFamily="2" charset="0"/>
              </a:rPr>
              <a:t>This is a time to turn back in repentance. Have we have broken our relationship with the God, with our fellow human beings, and with the rest of creation? </a:t>
            </a:r>
          </a:p>
          <a:p>
            <a:endParaRPr lang="en-GB" dirty="0">
              <a:latin typeface="Congenial" panose="02000503040000020004" pitchFamily="2" charset="0"/>
            </a:endParaRPr>
          </a:p>
        </p:txBody>
      </p:sp>
      <p:sp>
        <p:nvSpPr>
          <p:cNvPr id="12" name="TextBox 11">
            <a:extLst>
              <a:ext uri="{FF2B5EF4-FFF2-40B4-BE49-F238E27FC236}">
                <a16:creationId xmlns:a16="http://schemas.microsoft.com/office/drawing/2014/main" id="{1526A448-C072-4A11-852A-D13AC3800D3F}"/>
              </a:ext>
            </a:extLst>
          </p:cNvPr>
          <p:cNvSpPr txBox="1"/>
          <p:nvPr/>
        </p:nvSpPr>
        <p:spPr>
          <a:xfrm>
            <a:off x="7116489" y="3349932"/>
            <a:ext cx="4738905" cy="2308324"/>
          </a:xfrm>
          <a:prstGeom prst="rect">
            <a:avLst/>
          </a:prstGeom>
          <a:noFill/>
        </p:spPr>
        <p:txBody>
          <a:bodyPr wrap="square">
            <a:spAutoFit/>
          </a:bodyPr>
          <a:lstStyle/>
          <a:p>
            <a:r>
              <a:rPr lang="en-GB" b="0" i="0" dirty="0">
                <a:effectLst/>
                <a:latin typeface="Congenial" panose="02000503040000020004" pitchFamily="2" charset="0"/>
              </a:rPr>
              <a:t>How can we think once again of our fellow human beings, especially the poor and the most vulnerable? </a:t>
            </a:r>
          </a:p>
          <a:p>
            <a:endParaRPr lang="en-GB" dirty="0">
              <a:latin typeface="Congenial" panose="02000503040000020004" pitchFamily="2" charset="0"/>
            </a:endParaRPr>
          </a:p>
          <a:p>
            <a:r>
              <a:rPr lang="en-GB" b="0" i="0" dirty="0">
                <a:effectLst/>
                <a:latin typeface="Congenial" panose="02000503040000020004" pitchFamily="2" charset="0"/>
              </a:rPr>
              <a:t>How do we ensure we are not in competitive scramble with others, but are in joyful fellowship, supporting and protecting one another</a:t>
            </a:r>
            <a:r>
              <a:rPr lang="en-GB" dirty="0">
                <a:latin typeface="Congenial" panose="02000503040000020004" pitchFamily="2" charset="0"/>
              </a:rPr>
              <a:t>?</a:t>
            </a:r>
          </a:p>
        </p:txBody>
      </p:sp>
    </p:spTree>
    <p:extLst>
      <p:ext uri="{BB962C8B-B14F-4D97-AF65-F5344CB8AC3E}">
        <p14:creationId xmlns:p14="http://schemas.microsoft.com/office/powerpoint/2010/main" val="41060157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877095-9108-4F82-94A8-4E1EF970B6A8}"/>
              </a:ext>
            </a:extLst>
          </p:cNvPr>
          <p:cNvSpPr txBox="1"/>
          <p:nvPr/>
        </p:nvSpPr>
        <p:spPr>
          <a:xfrm>
            <a:off x="1421715" y="-946794"/>
            <a:ext cx="3643266" cy="2109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Congenial" panose="02000503040000020004" pitchFamily="2" charset="0"/>
                <a:ea typeface="+mj-ea"/>
                <a:cs typeface="+mj-cs"/>
              </a:rPr>
              <a:t>A time to rest</a:t>
            </a:r>
          </a:p>
        </p:txBody>
      </p:sp>
      <p:pic>
        <p:nvPicPr>
          <p:cNvPr id="4098" name="Picture 2" descr="Good Life of Design: Do You Know How To Rest?">
            <a:extLst>
              <a:ext uri="{FF2B5EF4-FFF2-40B4-BE49-F238E27FC236}">
                <a16:creationId xmlns:a16="http://schemas.microsoft.com/office/drawing/2014/main" id="{17B678E0-1FB0-42D0-BFE9-F9B2DA6C48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5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BC2FCD-3E95-44E1-AB16-D639CF4FBD14}"/>
              </a:ext>
            </a:extLst>
          </p:cNvPr>
          <p:cNvSpPr txBox="1"/>
          <p:nvPr/>
        </p:nvSpPr>
        <p:spPr>
          <a:xfrm>
            <a:off x="487018" y="1055528"/>
            <a:ext cx="6094674" cy="4801314"/>
          </a:xfrm>
          <a:prstGeom prst="rect">
            <a:avLst/>
          </a:prstGeom>
          <a:noFill/>
        </p:spPr>
        <p:txBody>
          <a:bodyPr wrap="square">
            <a:spAutoFit/>
          </a:bodyPr>
          <a:lstStyle/>
          <a:p>
            <a:r>
              <a:rPr lang="en-GB" b="0" i="0" dirty="0">
                <a:solidFill>
                  <a:srgbClr val="000000"/>
                </a:solidFill>
                <a:effectLst/>
                <a:latin typeface="Congenial" panose="02000503040000020004" pitchFamily="2" charset="0"/>
              </a:rPr>
              <a:t>In some ways, the current pandemic has led us to rediscover simpler and sustainable lifestyles.</a:t>
            </a:r>
          </a:p>
          <a:p>
            <a:r>
              <a:rPr lang="en-GB" b="0" i="0" dirty="0">
                <a:solidFill>
                  <a:srgbClr val="000000"/>
                </a:solidFill>
                <a:effectLst/>
                <a:latin typeface="Congenial" panose="02000503040000020004" pitchFamily="2" charset="0"/>
              </a:rPr>
              <a:t> </a:t>
            </a:r>
          </a:p>
          <a:p>
            <a:r>
              <a:rPr lang="en-GB" b="1" i="1" dirty="0">
                <a:solidFill>
                  <a:schemeClr val="tx2"/>
                </a:solidFill>
                <a:effectLst/>
                <a:latin typeface="Congenial" panose="02000503040000020004" pitchFamily="2" charset="0"/>
              </a:rPr>
              <a:t>The crisis, in a sense, has given us a chance to develop new ways of living. </a:t>
            </a:r>
          </a:p>
          <a:p>
            <a:endParaRPr lang="en-GB" b="1" i="1" dirty="0">
              <a:solidFill>
                <a:schemeClr val="tx2"/>
              </a:solidFill>
              <a:effectLst/>
              <a:latin typeface="Congenial" panose="02000503040000020004" pitchFamily="2" charset="0"/>
            </a:endParaRPr>
          </a:p>
          <a:p>
            <a:r>
              <a:rPr lang="en-GB" b="0" i="0" dirty="0">
                <a:solidFill>
                  <a:srgbClr val="000000"/>
                </a:solidFill>
                <a:effectLst/>
                <a:latin typeface="Congenial" panose="02000503040000020004" pitchFamily="2" charset="0"/>
              </a:rPr>
              <a:t>Already we can see how the earth can recover if we allow it to rest: the air becomes cleaner, the waters clearer, and animals have returned to many places from where they had previously disappeared.</a:t>
            </a:r>
          </a:p>
          <a:p>
            <a:r>
              <a:rPr lang="en-GB" b="0" i="0" dirty="0">
                <a:solidFill>
                  <a:srgbClr val="000000"/>
                </a:solidFill>
                <a:effectLst/>
                <a:latin typeface="Congenial" panose="02000503040000020004" pitchFamily="2" charset="0"/>
              </a:rPr>
              <a:t> </a:t>
            </a:r>
          </a:p>
          <a:p>
            <a:r>
              <a:rPr lang="en-GB" b="1" i="1" dirty="0">
                <a:solidFill>
                  <a:schemeClr val="tx2"/>
                </a:solidFill>
                <a:effectLst/>
                <a:latin typeface="Congenial" panose="02000503040000020004" pitchFamily="2" charset="0"/>
              </a:rPr>
              <a:t>The pandemic has brought us to a crossroads. </a:t>
            </a:r>
          </a:p>
          <a:p>
            <a:endParaRPr lang="en-GB" b="1" i="1" dirty="0">
              <a:solidFill>
                <a:schemeClr val="tx2"/>
              </a:solidFill>
              <a:effectLst/>
              <a:latin typeface="Congenial" panose="02000503040000020004" pitchFamily="2" charset="0"/>
            </a:endParaRPr>
          </a:p>
          <a:p>
            <a:r>
              <a:rPr lang="en-GB" b="0" i="0" dirty="0">
                <a:solidFill>
                  <a:srgbClr val="000000"/>
                </a:solidFill>
                <a:effectLst/>
                <a:latin typeface="Congenial" panose="02000503040000020004" pitchFamily="2" charset="0"/>
              </a:rPr>
              <a:t>We must use this decisive moment to end our superfluous and destructive goals and activities, and to cultivate values, connections and activities that are life-giving. </a:t>
            </a:r>
            <a:endParaRPr lang="en-GB" dirty="0">
              <a:latin typeface="Congenial" panose="02000503040000020004" pitchFamily="2" charset="0"/>
            </a:endParaRPr>
          </a:p>
        </p:txBody>
      </p:sp>
    </p:spTree>
    <p:extLst>
      <p:ext uri="{BB962C8B-B14F-4D97-AF65-F5344CB8AC3E}">
        <p14:creationId xmlns:p14="http://schemas.microsoft.com/office/powerpoint/2010/main" val="108202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877095-9108-4F82-94A8-4E1EF970B6A8}"/>
              </a:ext>
            </a:extLst>
          </p:cNvPr>
          <p:cNvSpPr txBox="1"/>
          <p:nvPr/>
        </p:nvSpPr>
        <p:spPr>
          <a:xfrm>
            <a:off x="526073" y="489439"/>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a:solidFill>
                  <a:schemeClr val="bg1"/>
                </a:solidFill>
                <a:latin typeface="+mj-lt"/>
                <a:ea typeface="+mj-ea"/>
                <a:cs typeface="+mj-cs"/>
              </a:rPr>
              <a:t>A time to restore</a:t>
            </a:r>
          </a:p>
        </p:txBody>
      </p:sp>
      <p:cxnSp>
        <p:nvCxnSpPr>
          <p:cNvPr id="75"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How to restore from a Time Machine Backup | iMore">
            <a:extLst>
              <a:ext uri="{FF2B5EF4-FFF2-40B4-BE49-F238E27FC236}">
                <a16:creationId xmlns:a16="http://schemas.microsoft.com/office/drawing/2014/main" id="{51780067-EDBD-4DD1-A2E2-B888179E08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2500642"/>
            <a:ext cx="11496821" cy="385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5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877095-9108-4F82-94A8-4E1EF970B6A8}"/>
              </a:ext>
            </a:extLst>
          </p:cNvPr>
          <p:cNvSpPr txBox="1"/>
          <p:nvPr/>
        </p:nvSpPr>
        <p:spPr>
          <a:xfrm>
            <a:off x="8047825" y="445172"/>
            <a:ext cx="3851081" cy="14379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kern="1200" dirty="0">
                <a:solidFill>
                  <a:schemeClr val="tx2"/>
                </a:solidFill>
                <a:latin typeface="Congenial" panose="02000503040000020004" pitchFamily="2" charset="0"/>
                <a:ea typeface="+mj-ea"/>
                <a:cs typeface="+mj-cs"/>
              </a:rPr>
              <a:t>A time to restore</a:t>
            </a:r>
          </a:p>
        </p:txBody>
      </p:sp>
      <p:grpSp>
        <p:nvGrpSpPr>
          <p:cNvPr id="157" name="Group 156">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58"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Pin on Bible Verses">
            <a:extLst>
              <a:ext uri="{FF2B5EF4-FFF2-40B4-BE49-F238E27FC236}">
                <a16:creationId xmlns:a16="http://schemas.microsoft.com/office/drawing/2014/main" id="{FE707A6B-4F80-4A60-9658-4C7157F832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4249" b="-3"/>
          <a:stretch/>
        </p:blipFill>
        <p:spPr bwMode="auto">
          <a:xfrm>
            <a:off x="224949" y="576072"/>
            <a:ext cx="3919228" cy="55229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n on God Thoughts">
            <a:extLst>
              <a:ext uri="{FF2B5EF4-FFF2-40B4-BE49-F238E27FC236}">
                <a16:creationId xmlns:a16="http://schemas.microsoft.com/office/drawing/2014/main" id="{FECB2640-659D-4E1E-B110-C747F67F6B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8" r="-3" b="-3"/>
          <a:stretch/>
        </p:blipFill>
        <p:spPr bwMode="auto">
          <a:xfrm>
            <a:off x="4346544" y="576072"/>
            <a:ext cx="3922776" cy="5522976"/>
          </a:xfrm>
          <a:prstGeom prst="rect">
            <a:avLst/>
          </a:prstGeom>
          <a:noFill/>
          <a:extLst>
            <a:ext uri="{909E8E84-426E-40DD-AFC4-6F175D3DCCD1}">
              <a14:hiddenFill xmlns:a14="http://schemas.microsoft.com/office/drawing/2010/main">
                <a:solidFill>
                  <a:srgbClr val="FFFFFF"/>
                </a:solidFill>
              </a14:hiddenFill>
            </a:ext>
          </a:extLst>
        </p:spPr>
      </p:pic>
      <p:sp>
        <p:nvSpPr>
          <p:cNvPr id="179" name="Rectangle 17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B33EBAF-04E1-4B3A-9818-609CFE8003A7}"/>
              </a:ext>
            </a:extLst>
          </p:cNvPr>
          <p:cNvSpPr txBox="1"/>
          <p:nvPr/>
        </p:nvSpPr>
        <p:spPr>
          <a:xfrm>
            <a:off x="8471687" y="1981052"/>
            <a:ext cx="3626546" cy="923330"/>
          </a:xfrm>
          <a:prstGeom prst="rect">
            <a:avLst/>
          </a:prstGeom>
          <a:noFill/>
        </p:spPr>
        <p:txBody>
          <a:bodyPr wrap="square">
            <a:spAutoFit/>
          </a:bodyPr>
          <a:lstStyle/>
          <a:p>
            <a:r>
              <a:rPr lang="en-GB" b="0" i="0" dirty="0">
                <a:solidFill>
                  <a:schemeClr val="tx2"/>
                </a:solidFill>
                <a:effectLst/>
                <a:latin typeface="Congenial" panose="02000503040000020004" pitchFamily="2" charset="0"/>
              </a:rPr>
              <a:t>It is a time to restore the original harmony of creation and to heal strained human relationships.</a:t>
            </a:r>
            <a:endParaRPr lang="en-GB" dirty="0">
              <a:solidFill>
                <a:schemeClr val="tx2"/>
              </a:solidFill>
              <a:latin typeface="Congenial" panose="02000503040000020004" pitchFamily="2" charset="0"/>
            </a:endParaRPr>
          </a:p>
        </p:txBody>
      </p:sp>
      <p:sp>
        <p:nvSpPr>
          <p:cNvPr id="72" name="TextBox 71">
            <a:extLst>
              <a:ext uri="{FF2B5EF4-FFF2-40B4-BE49-F238E27FC236}">
                <a16:creationId xmlns:a16="http://schemas.microsoft.com/office/drawing/2014/main" id="{24906737-F143-480B-9BAD-E693126678FD}"/>
              </a:ext>
            </a:extLst>
          </p:cNvPr>
          <p:cNvSpPr txBox="1"/>
          <p:nvPr/>
        </p:nvSpPr>
        <p:spPr>
          <a:xfrm>
            <a:off x="8528723" y="4393927"/>
            <a:ext cx="2675077" cy="1754326"/>
          </a:xfrm>
          <a:prstGeom prst="rect">
            <a:avLst/>
          </a:prstGeom>
          <a:noFill/>
        </p:spPr>
        <p:txBody>
          <a:bodyPr wrap="square">
            <a:spAutoFit/>
          </a:bodyPr>
          <a:lstStyle/>
          <a:p>
            <a:r>
              <a:rPr lang="en-GB" b="0" i="0" dirty="0">
                <a:solidFill>
                  <a:schemeClr val="tx2"/>
                </a:solidFill>
                <a:effectLst/>
                <a:latin typeface="Congenial" panose="02000503040000020004" pitchFamily="2" charset="0"/>
              </a:rPr>
              <a:t>It is a time for:</a:t>
            </a:r>
          </a:p>
          <a:p>
            <a:endParaRPr lang="en-GB" b="0" i="0" dirty="0">
              <a:solidFill>
                <a:schemeClr val="tx2"/>
              </a:solidFill>
              <a:effectLst/>
              <a:latin typeface="Congenial" panose="02000503040000020004" pitchFamily="2" charset="0"/>
            </a:endParaRPr>
          </a:p>
          <a:p>
            <a:pPr marL="285750" indent="-285750">
              <a:buFont typeface="Arial" panose="020B0604020202020204" pitchFamily="34" charset="0"/>
              <a:buChar char="•"/>
            </a:pPr>
            <a:r>
              <a:rPr lang="en-GB" b="0" i="0" dirty="0">
                <a:solidFill>
                  <a:schemeClr val="tx2"/>
                </a:solidFill>
                <a:effectLst/>
                <a:latin typeface="Congenial" panose="02000503040000020004" pitchFamily="2" charset="0"/>
              </a:rPr>
              <a:t>restorative justice</a:t>
            </a:r>
          </a:p>
          <a:p>
            <a:pPr marL="285750" indent="-285750">
              <a:buFont typeface="Arial" panose="020B0604020202020204" pitchFamily="34" charset="0"/>
              <a:buChar char="•"/>
            </a:pPr>
            <a:r>
              <a:rPr lang="en-GB" b="0" i="0" dirty="0">
                <a:solidFill>
                  <a:schemeClr val="tx2"/>
                </a:solidFill>
                <a:effectLst/>
                <a:latin typeface="Congenial" panose="02000503040000020004" pitchFamily="2" charset="0"/>
              </a:rPr>
              <a:t>recovery packages</a:t>
            </a:r>
            <a:endParaRPr lang="en-GB" dirty="0">
              <a:solidFill>
                <a:schemeClr val="tx2"/>
              </a:solidFill>
              <a:latin typeface="Congenial" panose="02000503040000020004" pitchFamily="2" charset="0"/>
            </a:endParaRPr>
          </a:p>
          <a:p>
            <a:pPr marL="285750" indent="-285750">
              <a:buFont typeface="Arial" panose="020B0604020202020204" pitchFamily="34" charset="0"/>
              <a:buChar char="•"/>
            </a:pPr>
            <a:r>
              <a:rPr lang="en-GB" dirty="0">
                <a:solidFill>
                  <a:schemeClr val="tx2"/>
                </a:solidFill>
                <a:latin typeface="Congenial" panose="02000503040000020004" pitchFamily="2" charset="0"/>
              </a:rPr>
              <a:t>b</a:t>
            </a:r>
            <a:r>
              <a:rPr lang="en-GB" b="0" i="0" dirty="0">
                <a:solidFill>
                  <a:schemeClr val="tx2"/>
                </a:solidFill>
                <a:effectLst/>
                <a:latin typeface="Congenial" panose="02000503040000020004" pitchFamily="2" charset="0"/>
              </a:rPr>
              <a:t>iodiversity restoration</a:t>
            </a:r>
            <a:endParaRPr lang="en-GB" dirty="0">
              <a:solidFill>
                <a:schemeClr val="tx2"/>
              </a:solidFill>
              <a:latin typeface="Congenial" panose="02000503040000020004" pitchFamily="2" charset="0"/>
            </a:endParaRPr>
          </a:p>
        </p:txBody>
      </p:sp>
      <p:sp>
        <p:nvSpPr>
          <p:cNvPr id="74" name="TextBox 73">
            <a:extLst>
              <a:ext uri="{FF2B5EF4-FFF2-40B4-BE49-F238E27FC236}">
                <a16:creationId xmlns:a16="http://schemas.microsoft.com/office/drawing/2014/main" id="{D725AB07-427C-4789-B4FF-0ED6471D7EA2}"/>
              </a:ext>
            </a:extLst>
          </p:cNvPr>
          <p:cNvSpPr txBox="1"/>
          <p:nvPr/>
        </p:nvSpPr>
        <p:spPr>
          <a:xfrm>
            <a:off x="8482863" y="2992430"/>
            <a:ext cx="3626546" cy="1200329"/>
          </a:xfrm>
          <a:prstGeom prst="rect">
            <a:avLst/>
          </a:prstGeom>
          <a:noFill/>
        </p:spPr>
        <p:txBody>
          <a:bodyPr wrap="square">
            <a:spAutoFit/>
          </a:bodyPr>
          <a:lstStyle/>
          <a:p>
            <a:r>
              <a:rPr lang="en-GB" b="0" i="0" dirty="0">
                <a:solidFill>
                  <a:srgbClr val="FF0000"/>
                </a:solidFill>
                <a:effectLst/>
                <a:latin typeface="Congenial" panose="02000503040000020004" pitchFamily="2" charset="0"/>
              </a:rPr>
              <a:t>What do you want to restore in your school to the original state?</a:t>
            </a:r>
          </a:p>
          <a:p>
            <a:r>
              <a:rPr lang="en-GB" dirty="0">
                <a:solidFill>
                  <a:srgbClr val="FF0000"/>
                </a:solidFill>
                <a:latin typeface="Congenial" panose="02000503040000020004" pitchFamily="2" charset="0"/>
              </a:rPr>
              <a:t>What are you willing to fight for?</a:t>
            </a:r>
          </a:p>
        </p:txBody>
      </p:sp>
    </p:spTree>
    <p:extLst>
      <p:ext uri="{BB962C8B-B14F-4D97-AF65-F5344CB8AC3E}">
        <p14:creationId xmlns:p14="http://schemas.microsoft.com/office/powerpoint/2010/main" val="35205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0" end="0"/>
                                            </p:txEl>
                                          </p:spTgt>
                                        </p:tgtEl>
                                        <p:attrNameLst>
                                          <p:attrName>style.visibility</p:attrName>
                                        </p:attrNameLst>
                                      </p:cBhvr>
                                      <p:to>
                                        <p:strVal val="visible"/>
                                      </p:to>
                                    </p:set>
                                    <p:animEffect transition="in" filter="fade">
                                      <p:cBhvr>
                                        <p:cTn id="12" dur="500"/>
                                        <p:tgtEl>
                                          <p:spTgt spid="7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4">
                                            <p:txEl>
                                              <p:pRg st="1" end="1"/>
                                            </p:txEl>
                                          </p:spTgt>
                                        </p:tgtEl>
                                        <p:attrNameLst>
                                          <p:attrName>style.visibility</p:attrName>
                                        </p:attrNameLst>
                                      </p:cBhvr>
                                      <p:to>
                                        <p:strVal val="visible"/>
                                      </p:to>
                                    </p:set>
                                    <p:animEffect transition="in" filter="fade">
                                      <p:cBhvr>
                                        <p:cTn id="15" dur="500"/>
                                        <p:tgtEl>
                                          <p:spTgt spid="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F877095-9108-4F82-94A8-4E1EF970B6A8}"/>
              </a:ext>
            </a:extLst>
          </p:cNvPr>
          <p:cNvSpPr txBox="1"/>
          <p:nvPr/>
        </p:nvSpPr>
        <p:spPr>
          <a:xfrm>
            <a:off x="4820719" y="3721333"/>
            <a:ext cx="6465287" cy="8296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Congenial" panose="02000503040000020004" pitchFamily="2" charset="0"/>
                <a:ea typeface="+mj-ea"/>
                <a:cs typeface="+mj-cs"/>
              </a:rPr>
              <a:t>A time to rejoice</a:t>
            </a:r>
          </a:p>
        </p:txBody>
      </p:sp>
      <p:sp>
        <p:nvSpPr>
          <p:cNvPr id="75" name="Rectangle 74">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Pin on Things God wants you to know">
            <a:extLst>
              <a:ext uri="{FF2B5EF4-FFF2-40B4-BE49-F238E27FC236}">
                <a16:creationId xmlns:a16="http://schemas.microsoft.com/office/drawing/2014/main" id="{C0002A42-CDCF-48CC-AD1C-FEF3E91899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9366" y="801296"/>
            <a:ext cx="3483526" cy="5104067"/>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4" name="Picture 6" descr="This Is the Day that the Lord Has Made! Psalm 118 Powerful Meaning">
            <a:extLst>
              <a:ext uri="{FF2B5EF4-FFF2-40B4-BE49-F238E27FC236}">
                <a16:creationId xmlns:a16="http://schemas.microsoft.com/office/drawing/2014/main" id="{837BEDC2-85B8-44F5-85A5-44BDB913EC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90338" y="1215768"/>
            <a:ext cx="2804299" cy="146524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descr="Proverbs 31:26 KJV | Proverbs 31 kjv, Proverbs 31, Proverbs">
            <a:extLst>
              <a:ext uri="{FF2B5EF4-FFF2-40B4-BE49-F238E27FC236}">
                <a16:creationId xmlns:a16="http://schemas.microsoft.com/office/drawing/2014/main" id="{200B5132-60BD-4F74-9FF6-66347B7EC5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98340" y="628649"/>
            <a:ext cx="2639484" cy="2639484"/>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4EB7FAE-B611-4090-A2F1-7C9D6F37E98D}"/>
              </a:ext>
            </a:extLst>
          </p:cNvPr>
          <p:cNvSpPr txBox="1"/>
          <p:nvPr/>
        </p:nvSpPr>
        <p:spPr>
          <a:xfrm>
            <a:off x="4847299" y="4673874"/>
            <a:ext cx="6531017" cy="646331"/>
          </a:xfrm>
          <a:prstGeom prst="rect">
            <a:avLst/>
          </a:prstGeom>
          <a:noFill/>
        </p:spPr>
        <p:txBody>
          <a:bodyPr wrap="square">
            <a:spAutoFit/>
          </a:bodyPr>
          <a:lstStyle/>
          <a:p>
            <a:r>
              <a:rPr lang="en-GB" b="0" i="0" dirty="0">
                <a:solidFill>
                  <a:schemeClr val="tx2"/>
                </a:solidFill>
                <a:effectLst/>
                <a:latin typeface="Congenial" panose="02000503040000020004" pitchFamily="2" charset="0"/>
              </a:rPr>
              <a:t>We rejoice too that faith communities are coming together to create a more just, peaceful and sustainable world. </a:t>
            </a:r>
            <a:endParaRPr lang="en-GB" dirty="0">
              <a:solidFill>
                <a:schemeClr val="tx2"/>
              </a:solidFill>
              <a:latin typeface="Congenial" panose="02000503040000020004" pitchFamily="2" charset="0"/>
            </a:endParaRPr>
          </a:p>
        </p:txBody>
      </p:sp>
      <p:sp>
        <p:nvSpPr>
          <p:cNvPr id="14" name="TextBox 13">
            <a:extLst>
              <a:ext uri="{FF2B5EF4-FFF2-40B4-BE49-F238E27FC236}">
                <a16:creationId xmlns:a16="http://schemas.microsoft.com/office/drawing/2014/main" id="{3A22F228-D3A7-4848-A8B1-AC1ED995B18B}"/>
              </a:ext>
            </a:extLst>
          </p:cNvPr>
          <p:cNvSpPr txBox="1"/>
          <p:nvPr/>
        </p:nvSpPr>
        <p:spPr>
          <a:xfrm>
            <a:off x="4847299" y="5642232"/>
            <a:ext cx="6094674" cy="923330"/>
          </a:xfrm>
          <a:prstGeom prst="rect">
            <a:avLst/>
          </a:prstGeom>
          <a:noFill/>
        </p:spPr>
        <p:txBody>
          <a:bodyPr wrap="square">
            <a:spAutoFit/>
          </a:bodyPr>
          <a:lstStyle/>
          <a:p>
            <a:r>
              <a:rPr lang="en-GB" b="0" i="0" dirty="0">
                <a:solidFill>
                  <a:schemeClr val="tx2"/>
                </a:solidFill>
                <a:effectLst/>
                <a:latin typeface="Congenial" panose="02000503040000020004" pitchFamily="2" charset="0"/>
              </a:rPr>
              <a:t>This year should lead to long-term action plans…</a:t>
            </a:r>
          </a:p>
          <a:p>
            <a:r>
              <a:rPr lang="en-GB" b="0" i="0" dirty="0">
                <a:solidFill>
                  <a:schemeClr val="tx2"/>
                </a:solidFill>
                <a:effectLst/>
                <a:latin typeface="Congenial" panose="02000503040000020004" pitchFamily="2" charset="0"/>
              </a:rPr>
              <a:t>inaugurated by a trumpet blast resounding throughout the land</a:t>
            </a:r>
            <a:endParaRPr lang="en-GB" dirty="0">
              <a:solidFill>
                <a:schemeClr val="tx2"/>
              </a:solidFill>
              <a:latin typeface="Congenial" panose="02000503040000020004" pitchFamily="2" charset="0"/>
            </a:endParaRPr>
          </a:p>
        </p:txBody>
      </p:sp>
    </p:spTree>
    <p:extLst>
      <p:ext uri="{BB962C8B-B14F-4D97-AF65-F5344CB8AC3E}">
        <p14:creationId xmlns:p14="http://schemas.microsoft.com/office/powerpoint/2010/main" val="30913765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955</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Congenial</vt:lpstr>
      <vt:lpstr>Museo Sans Cyrl</vt:lpstr>
      <vt:lpstr>Office Theme</vt:lpstr>
      <vt:lpstr>Faith at the crossroad of the pandemic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at the crossroad of the pandemic</dc:title>
  <dc:creator>Barbara Coupar</dc:creator>
  <cp:lastModifiedBy>Barbara Coupar</cp:lastModifiedBy>
  <cp:revision>1</cp:revision>
  <dcterms:created xsi:type="dcterms:W3CDTF">2022-03-21T10:13:41Z</dcterms:created>
  <dcterms:modified xsi:type="dcterms:W3CDTF">2022-03-21T13:59:01Z</dcterms:modified>
</cp:coreProperties>
</file>