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sldIdLst>
    <p:sldId id="281" r:id="rId4"/>
    <p:sldId id="287" r:id="rId5"/>
    <p:sldId id="256" r:id="rId6"/>
    <p:sldId id="283" r:id="rId7"/>
    <p:sldId id="284" r:id="rId8"/>
    <p:sldId id="285" r:id="rId9"/>
    <p:sldId id="273" r:id="rId10"/>
    <p:sldId id="282" r:id="rId11"/>
    <p:sldId id="290" r:id="rId12"/>
    <p:sldId id="288" r:id="rId13"/>
    <p:sldId id="289" r:id="rId14"/>
    <p:sldId id="291" r:id="rId15"/>
    <p:sldId id="292" r:id="rId16"/>
    <p:sldId id="293" r:id="rId17"/>
    <p:sldId id="294" r:id="rId18"/>
    <p:sldId id="295" r:id="rId19"/>
    <p:sldId id="263" r:id="rId20"/>
    <p:sldId id="257" r:id="rId21"/>
    <p:sldId id="261" r:id="rId22"/>
    <p:sldId id="259" r:id="rId23"/>
    <p:sldId id="258" r:id="rId24"/>
    <p:sldId id="260" r:id="rId25"/>
    <p:sldId id="264" r:id="rId26"/>
    <p:sldId id="265" r:id="rId27"/>
    <p:sldId id="267" r:id="rId28"/>
    <p:sldId id="266" r:id="rId29"/>
    <p:sldId id="268" r:id="rId30"/>
    <p:sldId id="269" r:id="rId31"/>
    <p:sldId id="270" r:id="rId32"/>
    <p:sldId id="271" r:id="rId33"/>
    <p:sldId id="272" r:id="rId34"/>
    <p:sldId id="296" r:id="rId35"/>
    <p:sldId id="27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0363A-DEB9-4507-3F52-1CC0C68533F6}" v="2" dt="2020-10-05T13:14:27.776"/>
    <p1510:client id="{9C60AEA5-C80D-8AEF-DB05-15CE995D4E77}" v="3" dt="2020-10-05T13:20:34.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6D4FE-7A8C-4188-97BC-0D9B3CA3FCFC}" type="datetimeFigureOut">
              <a:rPr lang="en-GB" smtClean="0"/>
              <a:t>05/10/2020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75EFC-B819-473D-8442-E5C54601FEF8}" type="slidenum">
              <a:rPr lang="en-GB" smtClean="0"/>
              <a:t>‹#›</a:t>
            </a:fld>
            <a:endParaRPr lang="en-GB"/>
          </a:p>
        </p:txBody>
      </p:sp>
    </p:spTree>
    <p:extLst>
      <p:ext uri="{BB962C8B-B14F-4D97-AF65-F5344CB8AC3E}">
        <p14:creationId xmlns:p14="http://schemas.microsoft.com/office/powerpoint/2010/main" val="304867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Qt32SyDWuW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atholic.org/lent/pentecost.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Please note:</a:t>
            </a:r>
            <a:r>
              <a:rPr lang="en-GB"/>
              <a:t> Before beginning this classwork, students will have hopefully completed </a:t>
            </a:r>
            <a:r>
              <a:rPr lang="en-GB" b="1"/>
              <a:t>Home Session: Part One </a:t>
            </a:r>
            <a:r>
              <a:rPr lang="en-GB"/>
              <a:t> During this session they will have learnt about what it means to be called to be a saint, focussing on Pope Benedict's message to young people when he visited the UK in 2010.</a:t>
            </a:r>
            <a:endParaRPr lang="en-US"/>
          </a:p>
          <a:p>
            <a:endParaRPr lang="en-GB"/>
          </a:p>
          <a:p>
            <a:r>
              <a:rPr lang="en-GB"/>
              <a:t>This session will recap on the seven sacraments and go on to concentrate specifically on the Baptism and Confirmation.</a:t>
            </a:r>
            <a:endParaRPr lang="en-GB">
              <a:cs typeface="Calibri" panose="020F0502020204030204"/>
            </a:endParaRPr>
          </a:p>
          <a:p>
            <a:endParaRPr lang="en-GB">
              <a:cs typeface="Calibri" panose="020F0502020204030204"/>
            </a:endParaRPr>
          </a:p>
          <a:p>
            <a:r>
              <a:rPr lang="en-GB">
                <a:cs typeface="Calibri" panose="020F0502020204030204"/>
              </a:rPr>
              <a:t>Begin the lesson with the prayer to the Holy Spirit. Click to display the prayer on the slide. Students should be invited to say the part of the prayer in bold. </a:t>
            </a: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E66898F-74C6-4050-BEE2-BDD129AAAAA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5917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been learning about the Seven Sacraments and the graces that we receive from them. Today we are going to look in more detail at two of those sacraments: Baptism and Confirmation. As we know, Baptism and Confirmation are both Sacraments of Initiation. The link between these two sacraments is very close. </a:t>
            </a:r>
            <a:endParaRPr lang="en-US"/>
          </a:p>
          <a:p>
            <a:endParaRPr lang="en-GB">
              <a:cs typeface="Calibri"/>
            </a:endParaRPr>
          </a:p>
          <a:p>
            <a:r>
              <a:rPr lang="en-GB"/>
              <a:t>In Baptism, we are brought into the community of the Church through the power of the Holy Spirit. Refer back to opening scripture passage “You will be Baptised with water and the Holy Spirit”. </a:t>
            </a:r>
            <a:endParaRPr lang="en-US"/>
          </a:p>
          <a:p>
            <a:r>
              <a:rPr lang="en-GB"/>
              <a:t>At Baptism, we receive the first outpouring of the Holy Spirit. </a:t>
            </a:r>
            <a:endParaRPr lang="en-US"/>
          </a:p>
          <a:p>
            <a:endParaRPr lang="en-GB"/>
          </a:p>
          <a:p>
            <a:r>
              <a:rPr lang="en-GB"/>
              <a:t>At Confirmation, we receive a second outpouring of the Holy Spirit which deepens and strengthens the gifts of the Holy Spirit in us. In many ways Confirmation strengthens and </a:t>
            </a:r>
            <a:r>
              <a:rPr lang="en-GB" b="1"/>
              <a:t>confirms</a:t>
            </a:r>
            <a:r>
              <a:rPr lang="en-GB"/>
              <a:t> what happened at Baptism. </a:t>
            </a:r>
            <a:endParaRPr lang="en-US"/>
          </a:p>
          <a:p>
            <a:endParaRPr lang="en-GB">
              <a:cs typeface="Calibri"/>
            </a:endParaRPr>
          </a:p>
          <a:p>
            <a:endParaRPr lang="en-GB" dirty="0">
              <a:cs typeface="Calibri"/>
            </a:endParaRP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10</a:t>
            </a:fld>
            <a:endParaRPr lang="en-GB"/>
          </a:p>
        </p:txBody>
      </p:sp>
    </p:spTree>
    <p:extLst>
      <p:ext uri="{BB962C8B-B14F-4D97-AF65-F5344CB8AC3E}">
        <p14:creationId xmlns:p14="http://schemas.microsoft.com/office/powerpoint/2010/main" val="399986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meaning and grace received in the sacraments of Baptism and Confirmation are clearly seen in the celebration or rites. (The rites are the key elements of the celebration – the rituals) By looking in more detail at some of the essential parts of the celebrations we will find out more about them. </a:t>
            </a:r>
            <a:endParaRPr lang="en-US"/>
          </a:p>
          <a:p>
            <a:endParaRPr lang="en-GB" dirty="0"/>
          </a:p>
          <a:p>
            <a:r>
              <a:rPr lang="en-GB" b="1"/>
              <a:t>Activity</a:t>
            </a:r>
            <a:endParaRPr lang="en-US"/>
          </a:p>
          <a:p>
            <a:r>
              <a:rPr lang="en-GB"/>
              <a:t>Give pupils 5 minutes in pairs to list the various parts of the Rite of Baptism of which they are aware.</a:t>
            </a:r>
            <a:endParaRPr lang="en-GB" dirty="0"/>
          </a:p>
          <a:p>
            <a:endParaRPr lang="en-GB" b="1">
              <a:cs typeface="Calibri"/>
            </a:endParaRPr>
          </a:p>
          <a:p>
            <a:r>
              <a:rPr lang="en-GB" b="1">
                <a:cs typeface="Calibri"/>
              </a:rPr>
              <a:t>Click to show the answers.</a:t>
            </a: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11</a:t>
            </a:fld>
            <a:endParaRPr lang="en-GB"/>
          </a:p>
        </p:txBody>
      </p:sp>
    </p:spTree>
    <p:extLst>
      <p:ext uri="{BB962C8B-B14F-4D97-AF65-F5344CB8AC3E}">
        <p14:creationId xmlns:p14="http://schemas.microsoft.com/office/powerpoint/2010/main" val="234882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sacraments we receive many times such as Eucharist and Reconciliation but others we receive only once. Baptism is a sacrament that you will receive only once. </a:t>
            </a:r>
            <a:endParaRPr lang="en-US"/>
          </a:p>
          <a:p>
            <a:endParaRPr lang="en-GB"/>
          </a:p>
          <a:p>
            <a:r>
              <a:rPr lang="en-GB"/>
              <a:t>This is because through Baptism we enter a permanent relationship with Christ. If we think of our friendships, once we have made friends with someone our friendship might grow and change. We might not speak to each other for a while or even fall out and make up again but we are still in a relationship or friendship. Baptism marks entering into a relationship with Christ so it can only happen once. It leaves an ‘indelible’ or ‘permanent’ mark on the Baptised. This could be thought of a bit like an invisible birth mark – after Baptism you are marked forever as a child of God.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12</a:t>
            </a:fld>
            <a:endParaRPr lang="en-GB"/>
          </a:p>
        </p:txBody>
      </p:sp>
    </p:spTree>
    <p:extLst>
      <p:ext uri="{BB962C8B-B14F-4D97-AF65-F5344CB8AC3E}">
        <p14:creationId xmlns:p14="http://schemas.microsoft.com/office/powerpoint/2010/main" val="126258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now going to learn about the Confirmation rite in more detail. </a:t>
            </a:r>
          </a:p>
          <a:p>
            <a:endParaRPr lang="en-GB">
              <a:cs typeface="Calibri"/>
            </a:endParaRPr>
          </a:p>
          <a:p>
            <a:endParaRPr lang="en-GB" b="1"/>
          </a:p>
          <a:p>
            <a:r>
              <a:rPr lang="en-GB" b="1"/>
              <a:t>Baptismal Promises - </a:t>
            </a:r>
            <a:r>
              <a:rPr lang="en-GB"/>
              <a:t>After the homily the Archbishop invites those to be confirmed to renew their Baptismal Promises. </a:t>
            </a:r>
            <a:endParaRPr lang="en-GB">
              <a:cs typeface="Calibri"/>
            </a:endParaRPr>
          </a:p>
          <a:p>
            <a:r>
              <a:rPr lang="en-GB"/>
              <a:t>In Baptism, our parents and Godparents make the Baptismal Promises on our behalf and a Baptised person should try to live out those promises for the rest of their lives. At Confirmation, we renew our Baptismal Promises and we agree to them – also agreeing to live by these promises with the help of the Holy Spirit.</a:t>
            </a:r>
            <a:endParaRPr lang="en-GB">
              <a:cs typeface="Calibri"/>
            </a:endParaRPr>
          </a:p>
          <a:p>
            <a:endParaRPr lang="en-GB"/>
          </a:p>
          <a:p>
            <a:r>
              <a:rPr lang="en-GB" b="1"/>
              <a:t>The Laying on of hands</a:t>
            </a:r>
            <a:r>
              <a:rPr lang="en-GB"/>
              <a:t> – The Archbishop will stand and invite all to pray to the Father, asking that the Holy Spirit be poured out on these candidates and that they be made more like Jesus. He then extends </a:t>
            </a:r>
            <a:r>
              <a:rPr lang="en-US"/>
              <a:t>his hands over the candidates before praying the Prayer for the Laying on of Hands. The silence that accompanies this prayer should be strictly observed.</a:t>
            </a:r>
            <a:endParaRPr lang="en-GB"/>
          </a:p>
          <a:p>
            <a:endParaRPr lang="en-US"/>
          </a:p>
          <a:p>
            <a:r>
              <a:rPr lang="en-GB" b="1"/>
              <a:t>Anointing with Chrism</a:t>
            </a:r>
            <a:r>
              <a:rPr lang="en-GB"/>
              <a:t> – After the Prayer for the Laying on of Hands the bishop anoints the candidates with the Oil of Chrism. During this anointing, the congregation continues to pray and to sing. Each candidate makes their way to the Archbishop accompanied by their sponsor who places his or her right hand on the right shoulder of the person who is to be confirmed. The  Archbishop will ask each child for the name they have chosen for Confirmation. The Archbishop dips his thumb into the Chrism and makes the sign of the cross on the forehead of the one to be confirmed saying ‘(Name), Be sealed with the Holy Spirit’. It is at this point that the Confirmand receives the gift of the Holy Spirit.</a:t>
            </a:r>
            <a:endParaRPr lang="en-GB">
              <a:cs typeface="Calibri"/>
            </a:endParaRPr>
          </a:p>
          <a:p>
            <a:endParaRPr lang="en-GB">
              <a:cs typeface="Calibri"/>
            </a:endParaRPr>
          </a:p>
          <a:p>
            <a:r>
              <a:rPr lang="en-GB"/>
              <a:t>The candidate replies: Amen. Meaning – yes, I accept, I do, I believe. By this anointing the confirmand receives the "mark," the seal of the Holy Spirit.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13</a:t>
            </a:fld>
            <a:endParaRPr lang="en-GB"/>
          </a:p>
        </p:txBody>
      </p:sp>
    </p:spTree>
    <p:extLst>
      <p:ext uri="{BB962C8B-B14F-4D97-AF65-F5344CB8AC3E}">
        <p14:creationId xmlns:p14="http://schemas.microsoft.com/office/powerpoint/2010/main" val="206244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both Baptism and Confirmation, we are anointed with the Oil of Chrism. It is by the anointing that we are given the mark / seal of the Holy Spirit. Confirmation is also a sacrament that we receive only once as we are marked forever as a child of God. </a:t>
            </a:r>
          </a:p>
          <a:p>
            <a:endParaRPr lang="en-GB"/>
          </a:p>
          <a:p>
            <a:r>
              <a:rPr lang="en-GB"/>
              <a:t>In the Old Testament anointing with oil was a sign of the presence of the Spirit of God, giving the person the power to do an important task/work for God. At your Confirmation, your anointing with the Oil of Chrism is a sign that you are being given the gifts of the Holy Spirit and that you have special work to do for God. </a:t>
            </a:r>
            <a:endParaRPr lang="en-GB">
              <a:cs typeface="Calibri" panose="020F0502020204030204"/>
            </a:endParaRPr>
          </a:p>
          <a:p>
            <a:endParaRPr lang="en-GB"/>
          </a:p>
          <a:p>
            <a:r>
              <a:rPr lang="en-GB"/>
              <a:t>Briefly highlight the similarities between the two sacraments. Some of the preparations for Baptism and Confirmation are also similar – can they think of them? – choosing a name (in Baptism parents are also encouraged to choose a saint’s name) and sponsor/Godparents.</a:t>
            </a:r>
            <a:endParaRPr lang="en-GB">
              <a:cs typeface="Calibri"/>
            </a:endParaRP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14</a:t>
            </a:fld>
            <a:endParaRPr lang="en-GB"/>
          </a:p>
        </p:txBody>
      </p:sp>
    </p:spTree>
    <p:extLst>
      <p:ext uri="{BB962C8B-B14F-4D97-AF65-F5344CB8AC3E}">
        <p14:creationId xmlns:p14="http://schemas.microsoft.com/office/powerpoint/2010/main" val="396563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 </a:t>
            </a:r>
            <a:endParaRPr lang="en-US" b="1"/>
          </a:p>
          <a:p>
            <a:endParaRPr lang="en-GB" b="1"/>
          </a:p>
          <a:p>
            <a:r>
              <a:rPr lang="en-GB"/>
              <a:t>Watch Busted Halo video: Why We Are Confirmed: </a:t>
            </a:r>
            <a:r>
              <a:rPr lang="en-GB" dirty="0">
                <a:hlinkClick r:id="rId3"/>
              </a:rPr>
              <a:t>https://www.youtube.com/watch?v=Qt32SyDWuW8</a:t>
            </a:r>
            <a:endParaRPr lang="en-GB" u="sng" dirty="0">
              <a:cs typeface="Calibri"/>
            </a:endParaRPr>
          </a:p>
          <a:p>
            <a:endParaRPr lang="en-GB"/>
          </a:p>
          <a:p>
            <a:r>
              <a:rPr lang="en-GB" b="1" dirty="0"/>
              <a:t>Discussion: </a:t>
            </a:r>
            <a:r>
              <a:rPr lang="en-GB"/>
              <a:t>In the video we heard that in the Sacrament of Confirmation we move from hearing the Gospel to sharing the Gospel, from becoming receivers to becoming doers. With the person next to you think about and duscuss what this means for you and how you can practically do this in you daily life.</a:t>
            </a:r>
            <a:endParaRPr lang="en-GB" b="1">
              <a:cs typeface="Calibri"/>
            </a:endParaRPr>
          </a:p>
          <a:p>
            <a:endParaRPr lang="en-GB">
              <a:cs typeface="Calibri"/>
            </a:endParaRPr>
          </a:p>
          <a:p>
            <a:r>
              <a:rPr lang="en-GB" b="1">
                <a:cs typeface="Calibri"/>
              </a:rPr>
              <a:t>Please note: Home Session: Part Three involves pupils renewing their Baptismal promises which will strengthen this learning.</a:t>
            </a:r>
          </a:p>
          <a:p>
            <a:endParaRPr lang="en-US">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15</a:t>
            </a:fld>
            <a:endParaRPr lang="en-GB"/>
          </a:p>
        </p:txBody>
      </p:sp>
    </p:spTree>
    <p:extLst>
      <p:ext uri="{BB962C8B-B14F-4D97-AF65-F5344CB8AC3E}">
        <p14:creationId xmlns:p14="http://schemas.microsoft.com/office/powerpoint/2010/main" val="352743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05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the pupils 30 seconds to write down as many things as they can think of about the Holy Spirit. This can be titles, gifts, imagery, etc. The group with the most correct answers could be given group points/personal points etc. They can earn bonus points for every piece of information that matches the suggestions on the PowerPoint. </a:t>
            </a:r>
            <a:endParaRPr lang="en-US">
              <a:cs typeface="Calibri"/>
            </a:endParaRPr>
          </a:p>
          <a:p>
            <a:endParaRPr lang="en-GB">
              <a:cs typeface="Calibri"/>
            </a:endParaRPr>
          </a:p>
          <a:p>
            <a:r>
              <a:rPr lang="en-GB">
                <a:cs typeface="Calibri"/>
              </a:rPr>
              <a:t>Some possible answers are on the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60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Emphasise how much students already know about the Holy Spirit and explain</a:t>
            </a:r>
            <a:r>
              <a:rPr lang="en-GB"/>
              <a:t> to the pupils that today they are going to use Scripture to find out more about the Holy Spirit.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41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Remind the pupils that when we read Scripture we are reading the Word of God. God is the author of Sacred Scripture. God inspired the human authors of the sacred books. Today we are gathering information about the Holy Spirit from Scripture passages.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504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2</a:t>
            </a:fld>
            <a:endParaRPr lang="en-GB"/>
          </a:p>
        </p:txBody>
      </p:sp>
    </p:spTree>
    <p:extLst>
      <p:ext uri="{BB962C8B-B14F-4D97-AF65-F5344CB8AC3E}">
        <p14:creationId xmlns:p14="http://schemas.microsoft.com/office/powerpoint/2010/main" val="68803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Recap how to locate Scripture passages. </a:t>
            </a:r>
          </a:p>
          <a:p>
            <a:endParaRPr lang="en-GB">
              <a:cs typeface="Calibri"/>
            </a:endParaRPr>
          </a:p>
          <a:p>
            <a:r>
              <a:rPr lang="en-GB"/>
              <a:t>Through Sacred Scripture God speaks to us. Before reading Scripture, we should get into the habit of praying to the Holy Spirit to help us to interpret/understand what we have read. Let’s say this short prayer together before we begin our task. Read the prayer on the next slide together.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84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23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 </a:t>
            </a:r>
            <a:r>
              <a:rPr lang="en-GB"/>
              <a:t>Pupils can choose three or more of the references on the slide to locate using their Bibles. Once they've found and read Scripture extract they should summarise what it tells us about the Holy Spirit. The first one is done for them. </a:t>
            </a:r>
            <a:endParaRPr lang="en-US">
              <a:cs typeface="Calibri"/>
            </a:endParaRPr>
          </a:p>
          <a:p>
            <a:endParaRPr lang="en-GB">
              <a:cs typeface="Calibri"/>
            </a:endParaRPr>
          </a:p>
          <a:p>
            <a:r>
              <a:rPr lang="en-GB">
                <a:cs typeface="Calibri"/>
              </a:rPr>
              <a:t>Where Bibles are not available, the teacher is asked to select three references and lead pupils through what the extract tells us about the Holy Spirit. </a:t>
            </a:r>
          </a:p>
          <a:p>
            <a:endParaRPr lang="en-GB">
              <a:cs typeface="Calibri"/>
            </a:endParaRPr>
          </a:p>
          <a:p>
            <a:r>
              <a:rPr lang="en-GB"/>
              <a:t>Have the pupils share some of their answers with the class. Ask them if they have come across any titles for the Holy Spirit that they weren’t aware of.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1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we're now going to focus on another part of scirpture that tells us more about the Holy Spirit: Pentecost. Before reading the story of Pentecost set the scene by asking the following questions: What situation were the apostles in? What had happened so far? Why were they in the upper room?</a:t>
            </a:r>
            <a:endParaRPr lang="en-US"/>
          </a:p>
          <a:p>
            <a:endParaRPr lang="en-GB">
              <a:cs typeface="Calibri"/>
            </a:endParaRPr>
          </a:p>
          <a:p>
            <a:r>
              <a:rPr lang="en-GB"/>
              <a:t>Read the story of Pentecost (Acts 2:1-13)</a:t>
            </a:r>
            <a:endParaRPr lang="en-US"/>
          </a:p>
          <a:p>
            <a:endParaRPr lang="en-GB"/>
          </a:p>
          <a:p>
            <a:r>
              <a:rPr lang="en-GB"/>
              <a:t>After you have read the passage pause to allow time to reflect and then ask the pupils to share what they thought/how they think the disciples felt etc.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8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may wish to answer the first three questions as a whole class and the last, more personal question, as an individual reflective or written activity.</a:t>
            </a:r>
          </a:p>
          <a:p>
            <a:endParaRPr lang="en-US">
              <a:cs typeface="Calibri"/>
            </a:endParaRPr>
          </a:p>
          <a:p>
            <a:r>
              <a:rPr lang="en-GB" b="1"/>
              <a:t>Explain to the pupils that when they are Confirmed it will be like a mini Pentecost. </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0217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to the children that Pentecost was the beginning of the ministry of the apostles but it was also the beginning of the Church. When we celebrate Pentecost we celebrate the birthday of the Church.</a:t>
            </a:r>
            <a:endParaRPr lang="en-US"/>
          </a:p>
          <a:p>
            <a:endParaRPr lang="en-GB"/>
          </a:p>
          <a:p>
            <a:r>
              <a:rPr lang="en-GB"/>
              <a:t>Watch the short film on Pentecost: </a:t>
            </a:r>
            <a:r>
              <a:rPr lang="en-GB" u="sng">
                <a:hlinkClick r:id="rId3"/>
              </a:rPr>
              <a:t>http://www.catholic.org/lent/pentecost.php</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8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pupils what they can recall about either the gifts or the fruits of the Holy Spirit. Explain that we are going to look and the gifts and fruits in a little more detail and we'll begin with the seven Gifts of the Holy Spirit. </a:t>
            </a:r>
          </a:p>
          <a:p>
            <a:endParaRPr lang="en-US">
              <a:cs typeface="Calibri"/>
            </a:endParaRPr>
          </a:p>
          <a:p>
            <a:r>
              <a:rPr lang="en-GB"/>
              <a:t>We know about the Seven Gifts because in scripture Isaiah prophesied that Jesus would have them when the Spirit rested upon Him. We also receive the Gifts of the Holy Spirit in the Sacrament of Confirmation.</a:t>
            </a:r>
            <a:endParaRPr lang="en-US"/>
          </a:p>
          <a:p>
            <a:endParaRPr lang="en-GB"/>
          </a:p>
          <a:p>
            <a:r>
              <a:rPr lang="en-GB" b="1"/>
              <a:t>Read Isaiah 11:1-5 – text on the following slide</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952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a:t>
            </a:r>
            <a:endParaRPr lang="en-US" b="1"/>
          </a:p>
          <a:p>
            <a:r>
              <a:rPr lang="en-GB"/>
              <a:t>Distribute the Gifts and definitions worksheet and ask pupils to match each gift with the correct definition. This could be done individually or in pairs/small groups. </a:t>
            </a:r>
            <a:endParaRPr lang="en-US"/>
          </a:p>
          <a:p>
            <a:endParaRPr lang="en-GB"/>
          </a:p>
          <a:p>
            <a:r>
              <a:rPr lang="en-GB"/>
              <a:t>Once they have matched the statements ask the pupils to order them starting with the Gifts that they feel they require most to live as a witness for Christ. Please see the answer sheet and take the pupils through the correct answers. </a:t>
            </a:r>
            <a:endParaRPr lang="en-US">
              <a:cs typeface="Calibri"/>
            </a:endParaRPr>
          </a:p>
          <a:p>
            <a:endParaRPr lang="en-GB" b="1">
              <a:cs typeface="Calibri"/>
            </a:endParaRPr>
          </a:p>
          <a:p>
            <a:r>
              <a:rPr lang="en-GB" b="1"/>
              <a:t>Note: various definitions of the Gifts of the Holy Spirit can be found but it is helpful if teachers use the definitions provided in this resources</a:t>
            </a:r>
            <a:endParaRPr lang="en-US" b="1"/>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255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a plenary for this section, ask pupils the question on the slide. Then click for the answer: Just like the Apostles, we need God's help in order to be effective witnesses for Christ.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267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pupils what do they know about the Fruits of the Holy Spirit?</a:t>
            </a:r>
            <a:endParaRPr lang="en-US"/>
          </a:p>
          <a:p>
            <a:endParaRPr lang="en-GB"/>
          </a:p>
          <a:p>
            <a:r>
              <a:rPr lang="en-GB"/>
              <a:t>Ask them what we mean when we say that something bears fruit? </a:t>
            </a:r>
            <a:r>
              <a:rPr lang="en-GB" b="1"/>
              <a:t>We are talking about the results of an action/favourable outcome. </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17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Lesson Starter: </a:t>
            </a:r>
            <a:r>
              <a:rPr lang="en-GB"/>
              <a:t>Give the pupils 1 minute to name the Seven Sacraments on a whiteboard. Next, ask them to organise them into the three groups: Sacraments of Initiation, sacraments of healing and sacraments of mission. </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3</a:t>
            </a:fld>
            <a:endParaRPr lang="en-GB"/>
          </a:p>
        </p:txBody>
      </p:sp>
    </p:spTree>
    <p:extLst>
      <p:ext uri="{BB962C8B-B14F-4D97-AF65-F5344CB8AC3E}">
        <p14:creationId xmlns:p14="http://schemas.microsoft.com/office/powerpoint/2010/main" val="3074159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we can use this example to help us to understand the Gifts and Fruits of the Holy Spirit. When we are open to the Holy Spirit, his Gifts make us more like Jesus and lead us to act in certain ways. This ‘bears fruit in our lives’ and we begin to see the fruits of our actions. We know from our activity earlier on that in St Paul’s letter to the Galatians 5:22-23, we are told about the Fruits of the Holy Spirit. We will watch a short video that tells us a bit more about this (clip link on next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952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Input</a:t>
            </a:r>
            <a:endParaRPr lang="en-US" b="1"/>
          </a:p>
          <a:p>
            <a:r>
              <a:rPr lang="en-GB"/>
              <a:t>So as we heard in the video the Fruits of the Holy Spirit are: love, joy, peace, patience, kindness, goodness, generosity, gentleness. Faithfulness, chastity, modesty, self-control.</a:t>
            </a:r>
            <a:r>
              <a:rPr lang="en-GB" b="1"/>
              <a:t> </a:t>
            </a:r>
            <a:endParaRPr lang="en-US"/>
          </a:p>
          <a:p>
            <a:endParaRPr lang="en-GB" b="1"/>
          </a:p>
          <a:p>
            <a:r>
              <a:rPr lang="en-GB"/>
              <a:t>When we pray for the Gifts of the Holy Spirit, and allow Him to work in our lives, we begin to see the signs of his presence in the way that we behave and treat others. When we are loving, kind, patient etc. (demonstrating the Fruits of the Holy Spirit) these are the fruits of the Holy Spirit’s work in us, helping us to live as followers of Jesus. </a:t>
            </a:r>
            <a:endParaRPr lang="en-US"/>
          </a:p>
          <a:p>
            <a:endParaRPr lang="en-GB"/>
          </a:p>
          <a:p>
            <a:r>
              <a:rPr lang="en-GB"/>
              <a:t>If we think back to the letter from Pope Benedict XVI in Lesson 1 Pope Benedict XVI describes this when he says:</a:t>
            </a:r>
            <a:endParaRPr lang="en-US"/>
          </a:p>
          <a:p>
            <a:r>
              <a:rPr lang="en-GB" i="1"/>
              <a:t>“Once you enter into friendship with God, everything in your life begins to change. As you come to know him better, you find you want to reflect something of his infinite goodness in your own life. You are attracted to the practice of virtue. You begin to see greed and selfishness and all the other sins for what they really are, destructive and dangerous tendencies that cause deep suffering and do great damage, and you want to avoid falling into that trap yourselves. You begin to feel compassion for people in difficulties and you are eager to do something to help them. You want to come to the aid of the poor and the hungry, you want to comfort the sorrowful, you want to be kind and generous. And once these things begin to matter to you, you are well on the way to becoming saints.”</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445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a:t>
            </a:r>
            <a:endParaRPr lang="en-US" b="1"/>
          </a:p>
          <a:p>
            <a:r>
              <a:rPr lang="en-GB"/>
              <a:t>Split the pupils into groups and give each group a Fruit of the Holy Spirit. They should first discuss the Fruit and come up with a definition of it. </a:t>
            </a:r>
            <a:endParaRPr lang="en-US"/>
          </a:p>
          <a:p>
            <a:endParaRPr lang="en-GB"/>
          </a:p>
          <a:p>
            <a:r>
              <a:rPr lang="en-GB"/>
              <a:t>Can they think of any saints/people they know who have/do demonstrate this Fruit in their lives? </a:t>
            </a:r>
            <a:endParaRPr lang="en-US">
              <a:cs typeface="Calibri"/>
            </a:endParaRPr>
          </a:p>
          <a:p>
            <a:endParaRPr lang="en-GB">
              <a:cs typeface="Calibri"/>
            </a:endParaRPr>
          </a:p>
          <a:p>
            <a:r>
              <a:rPr lang="en-GB" b="1">
                <a:cs typeface="Calibri"/>
              </a:rPr>
              <a:t>Please note: This learning will be brought together in Home Session: Part Four. This looks at the founder of Mary's Meals – Magnus McFarlane-Barrow as an example of someone who demonstrates the gifts and fruits of the Holy Spirit in his life. </a:t>
            </a:r>
          </a:p>
          <a:p>
            <a:endParaRPr lang="en-GB" b="1">
              <a:cs typeface="Calibri"/>
            </a:endParaRPr>
          </a:p>
          <a:p>
            <a:endParaRPr lang="en-GB">
              <a:cs typeface="Calibri"/>
            </a:endParaRPr>
          </a:p>
          <a:p>
            <a:endParaRPr lang="en-GB">
              <a:cs typeface="Calibri"/>
            </a:endParaRP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AB66B-E387-447A-9CE8-93DD91C92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34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that through the Sacraments of Initiation: Baptism, Confirmation, Eucharist we enter the family of God. </a:t>
            </a:r>
          </a:p>
        </p:txBody>
      </p:sp>
      <p:sp>
        <p:nvSpPr>
          <p:cNvPr id="4" name="Slide Number Placeholder 3"/>
          <p:cNvSpPr>
            <a:spLocks noGrp="1"/>
          </p:cNvSpPr>
          <p:nvPr>
            <p:ph type="sldNum" sz="quarter" idx="5"/>
          </p:nvPr>
        </p:nvSpPr>
        <p:spPr/>
        <p:txBody>
          <a:bodyPr/>
          <a:lstStyle/>
          <a:p>
            <a:fld id="{02975EFC-B819-473D-8442-E5C54601FEF8}" type="slidenum">
              <a:rPr lang="en-GB" smtClean="0"/>
              <a:t>4</a:t>
            </a:fld>
            <a:endParaRPr lang="en-GB"/>
          </a:p>
        </p:txBody>
      </p:sp>
    </p:spTree>
    <p:extLst>
      <p:ext uri="{BB962C8B-B14F-4D97-AF65-F5344CB8AC3E}">
        <p14:creationId xmlns:p14="http://schemas.microsoft.com/office/powerpoint/2010/main" val="131435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the Sacraments of Healing: Reconciliation (Confession) and Anointing of the Sick, we are forgiven, strengthened and healed.</a:t>
            </a:r>
          </a:p>
        </p:txBody>
      </p:sp>
      <p:sp>
        <p:nvSpPr>
          <p:cNvPr id="4" name="Slide Number Placeholder 3"/>
          <p:cNvSpPr>
            <a:spLocks noGrp="1"/>
          </p:cNvSpPr>
          <p:nvPr>
            <p:ph type="sldNum" sz="quarter" idx="5"/>
          </p:nvPr>
        </p:nvSpPr>
        <p:spPr/>
        <p:txBody>
          <a:bodyPr/>
          <a:lstStyle/>
          <a:p>
            <a:fld id="{02975EFC-B819-473D-8442-E5C54601FEF8}" type="slidenum">
              <a:rPr lang="en-GB" smtClean="0"/>
              <a:t>5</a:t>
            </a:fld>
            <a:endParaRPr lang="en-GB"/>
          </a:p>
        </p:txBody>
      </p:sp>
    </p:spTree>
    <p:extLst>
      <p:ext uri="{BB962C8B-B14F-4D97-AF65-F5344CB8AC3E}">
        <p14:creationId xmlns:p14="http://schemas.microsoft.com/office/powerpoint/2010/main" val="277403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that through the Sacraments of Initiation: Baptism, Confirmation, Eucharist we enter the family of God. </a:t>
            </a:r>
          </a:p>
        </p:txBody>
      </p:sp>
      <p:sp>
        <p:nvSpPr>
          <p:cNvPr id="4" name="Slide Number Placeholder 3"/>
          <p:cNvSpPr>
            <a:spLocks noGrp="1"/>
          </p:cNvSpPr>
          <p:nvPr>
            <p:ph type="sldNum" sz="quarter" idx="5"/>
          </p:nvPr>
        </p:nvSpPr>
        <p:spPr/>
        <p:txBody>
          <a:bodyPr/>
          <a:lstStyle/>
          <a:p>
            <a:fld id="{02975EFC-B819-473D-8442-E5C54601FEF8}" type="slidenum">
              <a:rPr lang="en-GB" smtClean="0"/>
              <a:t>6</a:t>
            </a:fld>
            <a:endParaRPr lang="en-GB"/>
          </a:p>
        </p:txBody>
      </p:sp>
    </p:spTree>
    <p:extLst>
      <p:ext uri="{BB962C8B-B14F-4D97-AF65-F5344CB8AC3E}">
        <p14:creationId xmlns:p14="http://schemas.microsoft.com/office/powerpoint/2010/main" val="12965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a:t>
            </a:r>
            <a:r>
              <a:rPr lang="en-GB" b="1"/>
              <a:t>Why do we have the sacraments?</a:t>
            </a:r>
            <a:endParaRPr lang="en-US"/>
          </a:p>
          <a:p>
            <a:endParaRPr lang="en-GB"/>
          </a:p>
          <a:p>
            <a:r>
              <a:rPr lang="en-GB"/>
              <a:t>Through the sacraments we communicate with God and He communicates with us. It is in the sacraments that we meet God. It is God who is truly present in the Eucharist, it is God who forgives our sins in Reconciliation etc. Jesus gave us the sacraments to nourish and strengthen our relationship with God.</a:t>
            </a:r>
            <a:endParaRPr lang="en-US"/>
          </a:p>
          <a:p>
            <a:endParaRPr lang="en-GB"/>
          </a:p>
          <a:p>
            <a:r>
              <a:rPr lang="en-GB"/>
              <a:t>Ask students: </a:t>
            </a:r>
            <a:r>
              <a:rPr lang="en-GB" b="1"/>
              <a:t>Why do we need the sacraments? </a:t>
            </a:r>
            <a:endParaRPr lang="en-US"/>
          </a:p>
          <a:p>
            <a:endParaRPr lang="en-GB"/>
          </a:p>
          <a:p>
            <a:r>
              <a:rPr lang="en-GB"/>
              <a:t>Through the sacraments we receive graces. These graces help us to grow in holiness and in our relationship with God. Each Sacrament gives us a specific grace which helps us on our journey to holiness. </a:t>
            </a:r>
            <a:endParaRPr lang="en-US"/>
          </a:p>
        </p:txBody>
      </p:sp>
      <p:sp>
        <p:nvSpPr>
          <p:cNvPr id="4" name="Slide Number Placeholder 3"/>
          <p:cNvSpPr>
            <a:spLocks noGrp="1"/>
          </p:cNvSpPr>
          <p:nvPr>
            <p:ph type="sldNum" sz="quarter" idx="5"/>
          </p:nvPr>
        </p:nvSpPr>
        <p:spPr/>
        <p:txBody>
          <a:bodyPr/>
          <a:lstStyle/>
          <a:p>
            <a:fld id="{02975EFC-B819-473D-8442-E5C54601FEF8}" type="slidenum">
              <a:rPr lang="en-GB" smtClean="0"/>
              <a:t>7</a:t>
            </a:fld>
            <a:endParaRPr lang="en-GB"/>
          </a:p>
        </p:txBody>
      </p:sp>
    </p:spTree>
    <p:extLst>
      <p:ext uri="{BB962C8B-B14F-4D97-AF65-F5344CB8AC3E}">
        <p14:creationId xmlns:p14="http://schemas.microsoft.com/office/powerpoint/2010/main" val="39649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 Augustine described a sacrament as an outward sign of inward grace. Ask students what they think this means.</a:t>
            </a:r>
          </a:p>
          <a:p>
            <a:endParaRPr lang="en-US"/>
          </a:p>
          <a:p>
            <a:r>
              <a:rPr lang="en-US"/>
              <a:t>It sounds a very simple answer, but, to understand the depth of what that means, we need to probe rather more deeply. As Christians the journey of our lives is about coming to know God better, about building the kingdom of God here on earth, and, finally, to be with God forever. </a:t>
            </a:r>
            <a:endParaRPr lang="en-US">
              <a:cs typeface="Calibri" panose="020F0502020204030204"/>
            </a:endParaRPr>
          </a:p>
          <a:p>
            <a:endParaRPr lang="en-US">
              <a:cs typeface="Calibri" panose="020F0502020204030204"/>
            </a:endParaRPr>
          </a:p>
          <a:p>
            <a:r>
              <a:rPr lang="en-US"/>
              <a:t>We, as human beings, need signs and symbols often to express what cannot be expressed in words. We see around us constantly signs to simplify communication – road signs, badges and logos, signs that point to a simple reality. We use also more complex signs, symbols, pointing to another reality and manifesting that reality. Sacraments, particularly, depend on signs and symbols which signify a sacred reality. </a:t>
            </a:r>
          </a:p>
          <a:p>
            <a:endParaRPr lang="en-US">
              <a:cs typeface="Calibri"/>
            </a:endParaRPr>
          </a:p>
          <a:p>
            <a:r>
              <a:rPr lang="en-GB"/>
              <a:t>Some examples of this: In the sacrament of Baptism water is poured on the head of the person being baptised. Water is usually associated with cleansing as we use it to wash and clean things. Through the sacrament of Baptism we are cleansed from sin. Water is the outward sign of what is happening in the sacrament. </a:t>
            </a:r>
          </a:p>
          <a:p>
            <a:endParaRPr lang="en-GB"/>
          </a:p>
          <a:p>
            <a:r>
              <a:rPr lang="en-GB"/>
              <a:t>In the sacrament of Eucharist we are spiritually nourished and united to Christ. The bread and wine, which becomes the Body and Blood of Jesus, are food which nourish us. The bread and wine is the outward sign of what is happening in the sacrament – we are being spiritually nourished. </a:t>
            </a:r>
          </a:p>
          <a:p>
            <a:r>
              <a:rPr lang="en-GB"/>
              <a:t>The visible signs used in the sacraments: anointing with oil, light from a candle, water, etc. help us to experience, to touch, see, hear and feel the sacrament. </a:t>
            </a:r>
          </a:p>
          <a:p>
            <a:endParaRPr lang="en-GB">
              <a:cs typeface="Calibri"/>
            </a:endParaRPr>
          </a:p>
          <a:p>
            <a:endParaRPr lang="en-US" b="1">
              <a:cs typeface="Calibri"/>
            </a:endParaRPr>
          </a:p>
          <a:p>
            <a:endParaRPr lang="en-GB" b="1">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8</a:t>
            </a:fld>
            <a:endParaRPr lang="en-GB"/>
          </a:p>
        </p:txBody>
      </p:sp>
    </p:spTree>
    <p:extLst>
      <p:ext uri="{BB962C8B-B14F-4D97-AF65-F5344CB8AC3E}">
        <p14:creationId xmlns:p14="http://schemas.microsoft.com/office/powerpoint/2010/main" val="256446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a:t>
            </a:r>
            <a:endParaRPr lang="en-US"/>
          </a:p>
          <a:p>
            <a:r>
              <a:rPr lang="en-GB"/>
              <a:t>With a partner make a list of times when we might use signs to communicate something. Examples: We give chocolates/flowers/gifts to show that we love someone, send a card to show that we are thinking of people, likes on Facebook etc.</a:t>
            </a:r>
            <a:endParaRPr lang="en-US"/>
          </a:p>
          <a:p>
            <a:endParaRPr lang="en-GB"/>
          </a:p>
          <a:p>
            <a:r>
              <a:rPr lang="en-GB"/>
              <a:t>Just as signs help us to communicate with each other, they also help us to communicate with God. In the Catholic Church signs and symbols help us to better understand God and to participate in the liturgy, sacraments etc. They help us to speak to God in a deeper and more meaningful way. </a:t>
            </a:r>
            <a:endParaRPr lang="en-US"/>
          </a:p>
          <a:p>
            <a:endParaRPr lang="en-US"/>
          </a:p>
          <a:p>
            <a:endParaRPr lang="en-US"/>
          </a:p>
          <a:p>
            <a:endParaRPr lang="en-GB" b="1">
              <a:cs typeface="Calibri"/>
            </a:endParaRPr>
          </a:p>
        </p:txBody>
      </p:sp>
      <p:sp>
        <p:nvSpPr>
          <p:cNvPr id="4" name="Slide Number Placeholder 3"/>
          <p:cNvSpPr>
            <a:spLocks noGrp="1"/>
          </p:cNvSpPr>
          <p:nvPr>
            <p:ph type="sldNum" sz="quarter" idx="5"/>
          </p:nvPr>
        </p:nvSpPr>
        <p:spPr/>
        <p:txBody>
          <a:bodyPr/>
          <a:lstStyle/>
          <a:p>
            <a:fld id="{02975EFC-B819-473D-8442-E5C54601FEF8}" type="slidenum">
              <a:rPr lang="en-GB" smtClean="0"/>
              <a:t>9</a:t>
            </a:fld>
            <a:endParaRPr lang="en-GB"/>
          </a:p>
        </p:txBody>
      </p:sp>
    </p:spTree>
    <p:extLst>
      <p:ext uri="{BB962C8B-B14F-4D97-AF65-F5344CB8AC3E}">
        <p14:creationId xmlns:p14="http://schemas.microsoft.com/office/powerpoint/2010/main" val="111323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87C27-3181-44F4-9830-EF198EE15BE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116586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87C27-3181-44F4-9830-EF198EE15BE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107580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87C27-3181-44F4-9830-EF198EE15BE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187227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034796-5CA7-4443-9901-AE81FE671FC0}"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412571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034796-5CA7-4443-9901-AE81FE671FC0}"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99022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34796-5CA7-4443-9901-AE81FE671FC0}"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366894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034796-5CA7-4443-9901-AE81FE671FC0}"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305670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034796-5CA7-4443-9901-AE81FE671FC0}" type="datetimeFigureOut">
              <a:rPr lang="en-GB" smtClean="0"/>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52245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034796-5CA7-4443-9901-AE81FE671FC0}" type="datetimeFigureOut">
              <a:rPr lang="en-GB" smtClean="0"/>
              <a:t>05/10/2020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294224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4796-5CA7-4443-9901-AE81FE671FC0}" type="datetimeFigureOut">
              <a:rPr lang="en-GB" smtClean="0"/>
              <a:t>05/10/2020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4247694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34796-5CA7-4443-9901-AE81FE671FC0}"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211882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87C27-3181-44F4-9830-EF198EE15BE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165659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34796-5CA7-4443-9901-AE81FE671FC0}"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75929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034796-5CA7-4443-9901-AE81FE671FC0}"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3947696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034796-5CA7-4443-9901-AE81FE671FC0}"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AC3C7-4B64-42A2-BC35-19C0A548DBEF}" type="slidenum">
              <a:rPr lang="en-GB" smtClean="0"/>
              <a:t>‹#›</a:t>
            </a:fld>
            <a:endParaRPr lang="en-GB"/>
          </a:p>
        </p:txBody>
      </p:sp>
    </p:spTree>
    <p:extLst>
      <p:ext uri="{BB962C8B-B14F-4D97-AF65-F5344CB8AC3E}">
        <p14:creationId xmlns:p14="http://schemas.microsoft.com/office/powerpoint/2010/main" val="1174512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9BABB5-F1BE-43A8-933C-D7B2859CC67E}"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3276325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BABB5-F1BE-43A8-933C-D7B2859CC67E}"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283107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BABB5-F1BE-43A8-933C-D7B2859CC67E}"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181724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9BABB5-F1BE-43A8-933C-D7B2859CC67E}"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4092522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9BABB5-F1BE-43A8-933C-D7B2859CC67E}" type="datetimeFigureOut">
              <a:rPr lang="en-GB" smtClean="0"/>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3324986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9BABB5-F1BE-43A8-933C-D7B2859CC67E}" type="datetimeFigureOut">
              <a:rPr lang="en-GB" smtClean="0"/>
              <a:t>05/10/2020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3731958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BABB5-F1BE-43A8-933C-D7B2859CC67E}" type="datetimeFigureOut">
              <a:rPr lang="en-GB" smtClean="0"/>
              <a:t>05/10/2020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36151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887C27-3181-44F4-9830-EF198EE15BE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2482650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9BABB5-F1BE-43A8-933C-D7B2859CC67E}"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1094305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9BABB5-F1BE-43A8-933C-D7B2859CC67E}"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305173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BABB5-F1BE-43A8-933C-D7B2859CC67E}"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1974788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BABB5-F1BE-43A8-933C-D7B2859CC67E}"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092C3-8509-4ADB-ADED-865029870A3D}" type="slidenum">
              <a:rPr lang="en-GB" smtClean="0"/>
              <a:t>‹#›</a:t>
            </a:fld>
            <a:endParaRPr lang="en-GB"/>
          </a:p>
        </p:txBody>
      </p:sp>
    </p:spTree>
    <p:extLst>
      <p:ext uri="{BB962C8B-B14F-4D97-AF65-F5344CB8AC3E}">
        <p14:creationId xmlns:p14="http://schemas.microsoft.com/office/powerpoint/2010/main" val="116983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87C27-3181-44F4-9830-EF198EE15BEF}"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351801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87C27-3181-44F4-9830-EF198EE15BEF}" type="datetimeFigureOut">
              <a:rPr lang="en-GB" smtClean="0"/>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292276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87C27-3181-44F4-9830-EF198EE15BEF}" type="datetimeFigureOut">
              <a:rPr lang="en-GB" smtClean="0"/>
              <a:t>05/10/2020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14802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87C27-3181-44F4-9830-EF198EE15BEF}" type="datetimeFigureOut">
              <a:rPr lang="en-GB" smtClean="0"/>
              <a:t>05/10/2020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208698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887C27-3181-44F4-9830-EF198EE15BEF}"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147417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887C27-3181-44F4-9830-EF198EE15BEF}"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1BD937-A90A-4C69-BBA6-2F39C3A8AED7}" type="slidenum">
              <a:rPr lang="en-GB" smtClean="0"/>
              <a:t>‹#›</a:t>
            </a:fld>
            <a:endParaRPr lang="en-GB"/>
          </a:p>
        </p:txBody>
      </p:sp>
    </p:spTree>
    <p:extLst>
      <p:ext uri="{BB962C8B-B14F-4D97-AF65-F5344CB8AC3E}">
        <p14:creationId xmlns:p14="http://schemas.microsoft.com/office/powerpoint/2010/main" val="37381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87C27-3181-44F4-9830-EF198EE15BEF}" type="datetimeFigureOut">
              <a:rPr lang="en-GB" smtClean="0"/>
              <a:t>05/10/2020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BD937-A90A-4C69-BBA6-2F39C3A8AED7}" type="slidenum">
              <a:rPr lang="en-GB" smtClean="0"/>
              <a:t>‹#›</a:t>
            </a:fld>
            <a:endParaRPr lang="en-GB"/>
          </a:p>
        </p:txBody>
      </p:sp>
    </p:spTree>
    <p:extLst>
      <p:ext uri="{BB962C8B-B14F-4D97-AF65-F5344CB8AC3E}">
        <p14:creationId xmlns:p14="http://schemas.microsoft.com/office/powerpoint/2010/main" val="2874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3000" t="33000" r="5000" b="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4796-5CA7-4443-9901-AE81FE671FC0}" type="datetimeFigureOut">
              <a:rPr lang="en-GB" smtClean="0"/>
              <a:t>05/10/2020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AC3C7-4B64-42A2-BC35-19C0A548DBEF}" type="slidenum">
              <a:rPr lang="en-GB" smtClean="0"/>
              <a:t>‹#›</a:t>
            </a:fld>
            <a:endParaRPr lang="en-GB"/>
          </a:p>
        </p:txBody>
      </p:sp>
    </p:spTree>
    <p:extLst>
      <p:ext uri="{BB962C8B-B14F-4D97-AF65-F5344CB8AC3E}">
        <p14:creationId xmlns:p14="http://schemas.microsoft.com/office/powerpoint/2010/main" val="1685607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40000" b="-4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BABB5-F1BE-43A8-933C-D7B2859CC67E}" type="datetimeFigureOut">
              <a:rPr lang="en-GB" smtClean="0"/>
              <a:t>05/10/2020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092C3-8509-4ADB-ADED-865029870A3D}" type="slidenum">
              <a:rPr lang="en-GB" smtClean="0"/>
              <a:t>‹#›</a:t>
            </a:fld>
            <a:endParaRPr lang="en-GB"/>
          </a:p>
        </p:txBody>
      </p:sp>
    </p:spTree>
    <p:extLst>
      <p:ext uri="{BB962C8B-B14F-4D97-AF65-F5344CB8AC3E}">
        <p14:creationId xmlns:p14="http://schemas.microsoft.com/office/powerpoint/2010/main" val="32276063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Qt32SyDWuW8?feature=oembed"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video" Target="https://www.youtube.com/embed/TZrlDT3k84U?feature=oembed" TargetMode="Externa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vert="horz" lIns="91440" tIns="45720" rIns="91440" bIns="45720" rtlCol="0" anchor="ctr">
            <a:normAutofit/>
          </a:bodyPr>
          <a:lstStyle/>
          <a:p>
            <a:pPr>
              <a:lnSpc>
                <a:spcPct val="90000"/>
              </a:lnSpc>
            </a:pPr>
            <a:r>
              <a:rPr lang="en-US" sz="3500" kern="1200" dirty="0">
                <a:solidFill>
                  <a:srgbClr val="FFFFFF"/>
                </a:solidFill>
                <a:latin typeface="+mj-lt"/>
                <a:ea typeface="+mj-ea"/>
                <a:cs typeface="+mj-cs"/>
              </a:rPr>
              <a:t>S1 </a:t>
            </a:r>
            <a:r>
              <a:rPr lang="en-US" sz="3500" kern="1200">
                <a:solidFill>
                  <a:srgbClr val="FFFFFF"/>
                </a:solidFill>
                <a:latin typeface="+mj-lt"/>
                <a:ea typeface="+mj-ea"/>
                <a:cs typeface="+mj-cs"/>
              </a:rPr>
              <a:t>Confirmation Class Lessons</a:t>
            </a:r>
          </a:p>
        </p:txBody>
      </p:sp>
      <p:sp>
        <p:nvSpPr>
          <p:cNvPr id="4" name="Title 1">
            <a:extLst>
              <a:ext uri="{FF2B5EF4-FFF2-40B4-BE49-F238E27FC236}">
                <a16:creationId xmlns:a16="http://schemas.microsoft.com/office/drawing/2014/main" id="{50AAEAFB-DAA0-4378-8C5F-AEC63E2FC9E9}"/>
              </a:ext>
            </a:extLst>
          </p:cNvPr>
          <p:cNvSpPr txBox="1">
            <a:spLocks/>
          </p:cNvSpPr>
          <p:nvPr/>
        </p:nvSpPr>
        <p:spPr>
          <a:xfrm>
            <a:off x="884419" y="2762291"/>
            <a:ext cx="7375161" cy="269397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a:solidFill>
                  <a:srgbClr val="000000"/>
                </a:solidFill>
                <a:latin typeface="+mn-lt"/>
                <a:ea typeface="+mn-ea"/>
                <a:cs typeface="+mn-cs"/>
              </a:rPr>
              <a:t>Come Holy Spirit, fill the hearts of your faithful and kindle in them the fire of your love. </a:t>
            </a:r>
            <a:endParaRPr lang="en-US" sz="2800">
              <a:solidFill>
                <a:srgbClr val="000000"/>
              </a:solidFill>
              <a:latin typeface="+mn-lt"/>
              <a:ea typeface="+mn-ea"/>
              <a:cs typeface="Calibri"/>
            </a:endParaRPr>
          </a:p>
          <a:p>
            <a:pPr algn="l">
              <a:lnSpc>
                <a:spcPct val="90000"/>
              </a:lnSpc>
              <a:spcAft>
                <a:spcPts val="600"/>
              </a:spcAft>
            </a:pPr>
            <a:r>
              <a:rPr lang="en-US" sz="2800">
                <a:solidFill>
                  <a:srgbClr val="000000"/>
                </a:solidFill>
                <a:latin typeface="+mn-lt"/>
                <a:ea typeface="+mn-ea"/>
                <a:cs typeface="+mn-cs"/>
              </a:rPr>
              <a:t>Send forth your Spirit and they shall be created. </a:t>
            </a:r>
            <a:r>
              <a:rPr lang="en-US" sz="2800" b="1">
                <a:solidFill>
                  <a:srgbClr val="000000"/>
                </a:solidFill>
                <a:latin typeface="+mn-lt"/>
                <a:ea typeface="+mn-ea"/>
                <a:cs typeface="+mn-cs"/>
              </a:rPr>
              <a:t>And You shall renew the face of the earth. </a:t>
            </a:r>
            <a:endParaRPr lang="en-US" sz="2800" b="1">
              <a:solidFill>
                <a:srgbClr val="000000"/>
              </a:solidFill>
              <a:latin typeface="+mn-lt"/>
              <a:ea typeface="+mn-ea"/>
              <a:cs typeface="Calibri"/>
            </a:endParaRPr>
          </a:p>
          <a:p>
            <a:pPr indent="-228600" algn="l">
              <a:lnSpc>
                <a:spcPct val="90000"/>
              </a:lnSpc>
              <a:spcAft>
                <a:spcPts val="600"/>
              </a:spcAft>
              <a:buFont typeface="Arial" panose="020B0604020202020204" pitchFamily="34" charset="0"/>
              <a:buChar char="•"/>
            </a:pPr>
            <a:endParaRPr lang="en-US" sz="2800" b="1">
              <a:solidFill>
                <a:srgbClr val="000000"/>
              </a:solidFill>
              <a:latin typeface="+mn-lt"/>
              <a:ea typeface="+mn-ea"/>
              <a:cs typeface="Calibri"/>
            </a:endParaRPr>
          </a:p>
          <a:p>
            <a:pPr algn="l">
              <a:lnSpc>
                <a:spcPct val="90000"/>
              </a:lnSpc>
              <a:spcAft>
                <a:spcPts val="600"/>
              </a:spcAft>
            </a:pPr>
            <a:r>
              <a:rPr lang="en-US" sz="2800">
                <a:solidFill>
                  <a:srgbClr val="000000"/>
                </a:solidFill>
                <a:latin typeface="+mn-lt"/>
                <a:ea typeface="+mn-ea"/>
                <a:cs typeface="+mn-cs"/>
              </a:rPr>
              <a:t>O God, who by the light of the Holy Spirit, did instruct the hearts of the faithful, grant us in the same Spirit to be truly wise and ever to rejoice in His consolation. Through Christ our Lord. Amen.</a:t>
            </a:r>
            <a:endParaRPr lang="en-US" sz="2800">
              <a:solidFill>
                <a:srgbClr val="000000"/>
              </a:solidFill>
              <a:latin typeface="+mn-lt"/>
              <a:ea typeface="+mn-ea"/>
              <a:cs typeface="Calibri"/>
            </a:endParaRPr>
          </a:p>
        </p:txBody>
      </p:sp>
    </p:spTree>
    <p:extLst>
      <p:ext uri="{BB962C8B-B14F-4D97-AF65-F5344CB8AC3E}">
        <p14:creationId xmlns:p14="http://schemas.microsoft.com/office/powerpoint/2010/main" val="32911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group of people standing around each other&#10;&#10;Description automatically generated">
            <a:extLst>
              <a:ext uri="{FF2B5EF4-FFF2-40B4-BE49-F238E27FC236}">
                <a16:creationId xmlns:a16="http://schemas.microsoft.com/office/drawing/2014/main" id="{793EF6FC-DAD7-4A60-BAB1-1D6E0718818D}"/>
              </a:ext>
            </a:extLst>
          </p:cNvPr>
          <p:cNvPicPr>
            <a:picLocks noChangeAspect="1"/>
          </p:cNvPicPr>
          <p:nvPr/>
        </p:nvPicPr>
        <p:blipFill rotWithShape="1">
          <a:blip r:embed="rId3"/>
          <a:srcRect l="21277" r="34390"/>
          <a:stretch/>
        </p:blipFill>
        <p:spPr>
          <a:xfrm>
            <a:off x="20" y="10"/>
            <a:ext cx="4571980" cy="6857990"/>
          </a:xfrm>
          <a:prstGeom prst="rect">
            <a:avLst/>
          </a:prstGeom>
        </p:spPr>
      </p:pic>
      <p:pic>
        <p:nvPicPr>
          <p:cNvPr id="2" name="Picture 2" descr="A picture containing person, indoor, child, sitting&#10;&#10;Description automatically generated">
            <a:extLst>
              <a:ext uri="{FF2B5EF4-FFF2-40B4-BE49-F238E27FC236}">
                <a16:creationId xmlns:a16="http://schemas.microsoft.com/office/drawing/2014/main" id="{B07E84B4-6105-4DDF-B632-B10868FC22CA}"/>
              </a:ext>
            </a:extLst>
          </p:cNvPr>
          <p:cNvPicPr>
            <a:picLocks noChangeAspect="1"/>
          </p:cNvPicPr>
          <p:nvPr/>
        </p:nvPicPr>
        <p:blipFill rotWithShape="1">
          <a:blip r:embed="rId4"/>
          <a:srcRect l="36513" r="19153"/>
          <a:stretch/>
        </p:blipFill>
        <p:spPr>
          <a:xfrm>
            <a:off x="4572000" y="10"/>
            <a:ext cx="4572000" cy="6857990"/>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BB1A51-77BB-4B38-B975-7DDD2F671306}"/>
              </a:ext>
            </a:extLst>
          </p:cNvPr>
          <p:cNvSpPr txBox="1"/>
          <p:nvPr/>
        </p:nvSpPr>
        <p:spPr>
          <a:xfrm>
            <a:off x="3128879" y="2747177"/>
            <a:ext cx="2886241" cy="1345720"/>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ctr" defTabSz="914400">
              <a:lnSpc>
                <a:spcPct val="90000"/>
              </a:lnSpc>
              <a:spcBef>
                <a:spcPct val="0"/>
              </a:spcBef>
              <a:spcAft>
                <a:spcPts val="600"/>
              </a:spcAft>
            </a:pPr>
            <a:r>
              <a:rPr lang="en-US" sz="4000" b="1" kern="1200">
                <a:solidFill>
                  <a:srgbClr val="080808"/>
                </a:solidFill>
                <a:latin typeface="+mj-lt"/>
                <a:ea typeface="+mj-ea"/>
                <a:cs typeface="+mj-cs"/>
              </a:rPr>
              <a:t>Baptism and Confirmation</a:t>
            </a:r>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362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6BB1A51-77BB-4B38-B975-7DDD2F671306}"/>
              </a:ext>
            </a:extLst>
          </p:cNvPr>
          <p:cNvSpPr txBox="1"/>
          <p:nvPr/>
        </p:nvSpPr>
        <p:spPr>
          <a:xfrm>
            <a:off x="480059" y="2053641"/>
            <a:ext cx="2751871" cy="27600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3700" kern="1200">
                <a:solidFill>
                  <a:srgbClr val="FFFFFF"/>
                </a:solidFill>
                <a:latin typeface="+mj-lt"/>
                <a:ea typeface="+mj-ea"/>
                <a:cs typeface="+mj-cs"/>
              </a:rPr>
              <a:t>What are the essential parts of the Baptismal Rite?</a:t>
            </a:r>
          </a:p>
        </p:txBody>
      </p:sp>
      <p:sp>
        <p:nvSpPr>
          <p:cNvPr id="5" name="TextBox 4">
            <a:extLst>
              <a:ext uri="{FF2B5EF4-FFF2-40B4-BE49-F238E27FC236}">
                <a16:creationId xmlns:a16="http://schemas.microsoft.com/office/drawing/2014/main" id="{87FFAA43-A228-44F4-A28A-CD9969002E05}"/>
              </a:ext>
            </a:extLst>
          </p:cNvPr>
          <p:cNvSpPr txBox="1"/>
          <p:nvPr/>
        </p:nvSpPr>
        <p:spPr>
          <a:xfrm>
            <a:off x="4567930" y="801866"/>
            <a:ext cx="3979563"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defTabSz="914400">
              <a:lnSpc>
                <a:spcPct val="90000"/>
              </a:lnSpc>
              <a:spcAft>
                <a:spcPts val="600"/>
              </a:spcAft>
              <a:buFont typeface="Arial" panose="020B0604020202020204" pitchFamily="34" charset="0"/>
              <a:buChar char="•"/>
            </a:pPr>
            <a:r>
              <a:rPr lang="en-US" sz="3200">
                <a:solidFill>
                  <a:srgbClr val="000000"/>
                </a:solidFill>
                <a:latin typeface="Calibri Light"/>
                <a:cs typeface="Calibri Light"/>
              </a:rPr>
              <a:t>The Sign of the Cross</a:t>
            </a:r>
          </a:p>
          <a:p>
            <a:pPr marL="285750" indent="-228600" defTabSz="914400">
              <a:lnSpc>
                <a:spcPct val="90000"/>
              </a:lnSpc>
              <a:spcAft>
                <a:spcPts val="600"/>
              </a:spcAft>
              <a:buFont typeface="Arial" panose="020B0604020202020204" pitchFamily="34" charset="0"/>
              <a:buChar char="•"/>
            </a:pPr>
            <a:r>
              <a:rPr lang="en-US" sz="3200">
                <a:solidFill>
                  <a:srgbClr val="000000"/>
                </a:solidFill>
                <a:latin typeface="Calibri Light"/>
                <a:cs typeface="Calibri Light"/>
              </a:rPr>
              <a:t>Anointing with the Oil of Catechumens</a:t>
            </a:r>
          </a:p>
          <a:p>
            <a:pPr marL="285750" indent="-228600" defTabSz="914400">
              <a:lnSpc>
                <a:spcPct val="90000"/>
              </a:lnSpc>
              <a:spcAft>
                <a:spcPts val="600"/>
              </a:spcAft>
              <a:buFont typeface="Arial" panose="020B0604020202020204" pitchFamily="34" charset="0"/>
              <a:buChar char="•"/>
            </a:pPr>
            <a:r>
              <a:rPr lang="en-US" sz="3200">
                <a:solidFill>
                  <a:srgbClr val="000000"/>
                </a:solidFill>
                <a:latin typeface="Calibri Light"/>
                <a:cs typeface="Calibri Light"/>
              </a:rPr>
              <a:t>Baptismal Promises</a:t>
            </a:r>
          </a:p>
          <a:p>
            <a:pPr marL="285750" indent="-228600" defTabSz="914400">
              <a:lnSpc>
                <a:spcPct val="90000"/>
              </a:lnSpc>
              <a:spcAft>
                <a:spcPts val="600"/>
              </a:spcAft>
              <a:buFont typeface="Arial" panose="020B0604020202020204" pitchFamily="34" charset="0"/>
              <a:buChar char="•"/>
            </a:pPr>
            <a:r>
              <a:rPr lang="en-US" sz="3200">
                <a:solidFill>
                  <a:srgbClr val="000000"/>
                </a:solidFill>
                <a:latin typeface="Calibri Light"/>
                <a:cs typeface="Calibri Light"/>
              </a:rPr>
              <a:t>Baptised with water</a:t>
            </a:r>
          </a:p>
          <a:p>
            <a:pPr marL="285750" indent="-228600" defTabSz="914400">
              <a:lnSpc>
                <a:spcPct val="90000"/>
              </a:lnSpc>
              <a:spcAft>
                <a:spcPts val="600"/>
              </a:spcAft>
              <a:buFont typeface="Arial" panose="020B0604020202020204" pitchFamily="34" charset="0"/>
              <a:buChar char="•"/>
            </a:pPr>
            <a:r>
              <a:rPr lang="en-US" sz="3200">
                <a:solidFill>
                  <a:srgbClr val="000000"/>
                </a:solidFill>
                <a:latin typeface="Calibri Light"/>
                <a:cs typeface="Calibri Light"/>
              </a:rPr>
              <a:t>Anointing with the Oil of Chrism</a:t>
            </a:r>
          </a:p>
          <a:p>
            <a:pPr marL="285750" indent="-228600" defTabSz="914400">
              <a:lnSpc>
                <a:spcPct val="90000"/>
              </a:lnSpc>
              <a:spcAft>
                <a:spcPts val="600"/>
              </a:spcAft>
              <a:buFont typeface="Arial" panose="020B0604020202020204" pitchFamily="34" charset="0"/>
              <a:buChar char="•"/>
            </a:pPr>
            <a:r>
              <a:rPr lang="en-US" sz="3200">
                <a:solidFill>
                  <a:srgbClr val="000000"/>
                </a:solidFill>
                <a:latin typeface="Calibri Light"/>
                <a:cs typeface="Calibri Light"/>
              </a:rPr>
              <a:t>Baptismal Candle</a:t>
            </a:r>
          </a:p>
        </p:txBody>
      </p:sp>
    </p:spTree>
    <p:extLst>
      <p:ext uri="{BB962C8B-B14F-4D97-AF65-F5344CB8AC3E}">
        <p14:creationId xmlns:p14="http://schemas.microsoft.com/office/powerpoint/2010/main" val="41825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BBC3A-7520-4889-93D7-615874AC878B}"/>
              </a:ext>
            </a:extLst>
          </p:cNvPr>
          <p:cNvSpPr txBox="1"/>
          <p:nvPr/>
        </p:nvSpPr>
        <p:spPr>
          <a:xfrm>
            <a:off x="5059971" y="1783959"/>
            <a:ext cx="3483937"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700">
                <a:latin typeface="+mj-lt"/>
                <a:ea typeface="+mj-ea"/>
                <a:cs typeface="+mj-cs"/>
              </a:rPr>
              <a:t>Indelible mark  - received only once</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A picture containing air, table, drawing, flying&#10;&#10;Description automatically generated">
            <a:extLst>
              <a:ext uri="{FF2B5EF4-FFF2-40B4-BE49-F238E27FC236}">
                <a16:creationId xmlns:a16="http://schemas.microsoft.com/office/drawing/2014/main" id="{B7F2880C-938C-40E7-9340-686F20522A42}"/>
              </a:ext>
            </a:extLst>
          </p:cNvPr>
          <p:cNvPicPr>
            <a:picLocks noChangeAspect="1"/>
          </p:cNvPicPr>
          <p:nvPr/>
        </p:nvPicPr>
        <p:blipFill rotWithShape="1">
          <a:blip r:embed="rId3"/>
          <a:srcRect l="694" r="20511" b="-2"/>
          <a:stretch/>
        </p:blipFill>
        <p:spPr>
          <a:xfrm>
            <a:off x="431341" y="1063935"/>
            <a:ext cx="2979718" cy="4514481"/>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87408198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FEA93EB3-3FF0-40BD-83C9-5B9D7139E990}"/>
              </a:ext>
            </a:extLst>
          </p:cNvPr>
          <p:cNvPicPr>
            <a:picLocks noChangeAspect="1"/>
          </p:cNvPicPr>
          <p:nvPr/>
        </p:nvPicPr>
        <p:blipFill rotWithShape="1">
          <a:blip r:embed="rId3"/>
          <a:srcRect t="7162" r="-5" b="3040"/>
          <a:stretch/>
        </p:blipFill>
        <p:spPr>
          <a:xfrm>
            <a:off x="480957" y="643467"/>
            <a:ext cx="3009765" cy="2702558"/>
          </a:xfrm>
          <a:prstGeom prst="rect">
            <a:avLst/>
          </a:prstGeom>
        </p:spPr>
      </p:pic>
      <p:pic>
        <p:nvPicPr>
          <p:cNvPr id="5" name="Picture 5" descr="A picture containing person, person, person, holding&#10;&#10;Description automatically generated">
            <a:extLst>
              <a:ext uri="{FF2B5EF4-FFF2-40B4-BE49-F238E27FC236}">
                <a16:creationId xmlns:a16="http://schemas.microsoft.com/office/drawing/2014/main" id="{FB3F3112-D199-4A23-994A-CFE635C7E516}"/>
              </a:ext>
            </a:extLst>
          </p:cNvPr>
          <p:cNvPicPr>
            <a:picLocks noChangeAspect="1"/>
          </p:cNvPicPr>
          <p:nvPr/>
        </p:nvPicPr>
        <p:blipFill rotWithShape="1">
          <a:blip r:embed="rId4"/>
          <a:srcRect l="13596" r="13842" b="-4"/>
          <a:stretch/>
        </p:blipFill>
        <p:spPr>
          <a:xfrm>
            <a:off x="482600" y="3509433"/>
            <a:ext cx="3008122" cy="2705099"/>
          </a:xfrm>
          <a:prstGeom prst="rect">
            <a:avLst/>
          </a:prstGeom>
        </p:spPr>
      </p:pic>
      <p:pic>
        <p:nvPicPr>
          <p:cNvPr id="4" name="Picture 4" descr="A group of people standing in a kitchen&#10;&#10;Description automatically generated">
            <a:extLst>
              <a:ext uri="{FF2B5EF4-FFF2-40B4-BE49-F238E27FC236}">
                <a16:creationId xmlns:a16="http://schemas.microsoft.com/office/drawing/2014/main" id="{5158642A-EBDD-4590-9CBF-62C62A9E6329}"/>
              </a:ext>
            </a:extLst>
          </p:cNvPr>
          <p:cNvPicPr>
            <a:picLocks noChangeAspect="1"/>
          </p:cNvPicPr>
          <p:nvPr/>
        </p:nvPicPr>
        <p:blipFill rotWithShape="1">
          <a:blip r:embed="rId5"/>
          <a:srcRect r="-3" b="6538"/>
          <a:stretch/>
        </p:blipFill>
        <p:spPr>
          <a:xfrm>
            <a:off x="3609474" y="643467"/>
            <a:ext cx="5051925" cy="5571066"/>
          </a:xfrm>
          <a:prstGeom prst="rect">
            <a:avLst/>
          </a:prstGeom>
        </p:spPr>
      </p:pic>
    </p:spTree>
    <p:extLst>
      <p:ext uri="{BB962C8B-B14F-4D97-AF65-F5344CB8AC3E}">
        <p14:creationId xmlns:p14="http://schemas.microsoft.com/office/powerpoint/2010/main" val="33383841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BBC3A-7520-4889-93D7-615874AC878B}"/>
              </a:ext>
            </a:extLst>
          </p:cNvPr>
          <p:cNvSpPr txBox="1"/>
          <p:nvPr/>
        </p:nvSpPr>
        <p:spPr>
          <a:xfrm>
            <a:off x="5059971" y="1783959"/>
            <a:ext cx="3483937"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700">
                <a:latin typeface="+mj-lt"/>
                <a:ea typeface="+mj-ea"/>
                <a:cs typeface="+mj-cs"/>
              </a:rPr>
              <a:t>Indelible mark  - received only once</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A picture containing air, table, drawing, flying&#10;&#10;Description automatically generated">
            <a:extLst>
              <a:ext uri="{FF2B5EF4-FFF2-40B4-BE49-F238E27FC236}">
                <a16:creationId xmlns:a16="http://schemas.microsoft.com/office/drawing/2014/main" id="{B7F2880C-938C-40E7-9340-686F20522A42}"/>
              </a:ext>
            </a:extLst>
          </p:cNvPr>
          <p:cNvPicPr>
            <a:picLocks noChangeAspect="1"/>
          </p:cNvPicPr>
          <p:nvPr/>
        </p:nvPicPr>
        <p:blipFill rotWithShape="1">
          <a:blip r:embed="rId3"/>
          <a:srcRect l="694" r="20511" b="-2"/>
          <a:stretch/>
        </p:blipFill>
        <p:spPr>
          <a:xfrm>
            <a:off x="632623" y="1135822"/>
            <a:ext cx="2764058" cy="4198179"/>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79592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27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6">
            <a:hlinkClick r:id="" action="ppaction://media"/>
            <a:extLst>
              <a:ext uri="{FF2B5EF4-FFF2-40B4-BE49-F238E27FC236}">
                <a16:creationId xmlns:a16="http://schemas.microsoft.com/office/drawing/2014/main" id="{4F2717A0-260F-4A47-BBDE-EDF9C108A534}"/>
              </a:ext>
            </a:extLst>
          </p:cNvPr>
          <p:cNvPicPr>
            <a:picLocks noRot="1" noChangeAspect="1"/>
          </p:cNvPicPr>
          <p:nvPr>
            <a:videoFile r:link="rId1"/>
          </p:nvPr>
        </p:nvPicPr>
        <p:blipFill>
          <a:blip r:embed="rId5"/>
          <a:stretch>
            <a:fillRect/>
          </a:stretch>
        </p:blipFill>
        <p:spPr>
          <a:xfrm>
            <a:off x="1595887" y="978559"/>
            <a:ext cx="5952226" cy="4570202"/>
          </a:xfrm>
          <a:prstGeom prst="rect">
            <a:avLst/>
          </a:prstGeom>
        </p:spPr>
      </p:pic>
    </p:spTree>
    <p:extLst>
      <p:ext uri="{BB962C8B-B14F-4D97-AF65-F5344CB8AC3E}">
        <p14:creationId xmlns:p14="http://schemas.microsoft.com/office/powerpoint/2010/main" val="338361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0952" y="319263"/>
            <a:ext cx="7772400" cy="1470025"/>
          </a:xfrm>
        </p:spPr>
        <p:txBody>
          <a:bodyPr vert="horz" lIns="91440" tIns="45720" rIns="91440" bIns="45720" rtlCol="0" anchor="ctr">
            <a:noAutofit/>
          </a:bodyPr>
          <a:lstStyle/>
          <a:p>
            <a:r>
              <a:rPr lang="en-GB" sz="4800" b="1">
                <a:solidFill>
                  <a:schemeClr val="bg1"/>
                </a:solidFill>
              </a:rPr>
              <a:t>The Holy Spirit: </a:t>
            </a:r>
            <a:br>
              <a:rPr lang="en-GB" sz="4800" b="1"/>
            </a:br>
            <a:r>
              <a:rPr lang="en-GB" sz="4800" b="1">
                <a:solidFill>
                  <a:schemeClr val="bg1"/>
                </a:solidFill>
                <a:cs typeface="Calibri"/>
              </a:rPr>
              <a:t>Gifts and Fruits</a:t>
            </a:r>
          </a:p>
        </p:txBody>
      </p:sp>
    </p:spTree>
    <p:extLst>
      <p:ext uri="{BB962C8B-B14F-4D97-AF65-F5344CB8AC3E}">
        <p14:creationId xmlns:p14="http://schemas.microsoft.com/office/powerpoint/2010/main" val="94270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525963"/>
          </a:xfrm>
        </p:spPr>
        <p:txBody>
          <a:bodyPr vert="horz" lIns="91440" tIns="45720" rIns="91440" bIns="45720" rtlCol="0" anchor="t">
            <a:normAutofit/>
          </a:bodyPr>
          <a:lstStyle/>
          <a:p>
            <a:pPr marL="0" indent="0">
              <a:buNone/>
            </a:pPr>
            <a:r>
              <a:rPr lang="en-GB" b="1"/>
              <a:t>L.I. </a:t>
            </a:r>
            <a:r>
              <a:rPr lang="en-GB"/>
              <a:t>I can use Sacred Scripture to develop my understanding of the Holy Spirit.</a:t>
            </a:r>
          </a:p>
          <a:p>
            <a:pPr marL="0" indent="0">
              <a:buNone/>
            </a:pPr>
            <a:endParaRPr lang="en-GB"/>
          </a:p>
          <a:p>
            <a:pPr marL="0" indent="0">
              <a:buNone/>
            </a:pPr>
            <a:r>
              <a:rPr lang="en-GB" b="1"/>
              <a:t>Success Criteria: </a:t>
            </a:r>
            <a:endParaRPr lang="en-GB"/>
          </a:p>
          <a:p>
            <a:pPr lvl="0"/>
            <a:r>
              <a:rPr lang="en-GB"/>
              <a:t>Demonstrate an awareness of the various title of the Holy Spirit</a:t>
            </a:r>
          </a:p>
          <a:p>
            <a:r>
              <a:rPr lang="en-GB">
                <a:latin typeface="Calibri"/>
                <a:cs typeface="Calibri Light"/>
              </a:rPr>
              <a:t>Describe the importance of Pentecost for me as I prepare for Confirmation </a:t>
            </a:r>
            <a:endParaRPr lang="en-GB">
              <a:latin typeface="Calibri"/>
              <a:cs typeface="Calibri"/>
            </a:endParaRPr>
          </a:p>
          <a:p>
            <a:pPr marL="0" indent="0">
              <a:buNone/>
            </a:pPr>
            <a:endParaRPr lang="en-GB"/>
          </a:p>
          <a:p>
            <a:pPr marL="0" indent="0">
              <a:buNone/>
            </a:pPr>
            <a:endParaRPr lang="en-GB"/>
          </a:p>
        </p:txBody>
      </p:sp>
    </p:spTree>
    <p:extLst>
      <p:ext uri="{BB962C8B-B14F-4D97-AF65-F5344CB8AC3E}">
        <p14:creationId xmlns:p14="http://schemas.microsoft.com/office/powerpoint/2010/main" val="290227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2096"/>
            <a:ext cx="8229600" cy="3312785"/>
          </a:xfrm>
        </p:spPr>
        <p:txBody>
          <a:bodyPr vert="horz" lIns="91440" tIns="45720" rIns="91440" bIns="45720" rtlCol="0" anchor="t">
            <a:noAutofit/>
          </a:bodyPr>
          <a:lstStyle/>
          <a:p>
            <a:pPr marL="0" indent="0">
              <a:buNone/>
            </a:pPr>
            <a:r>
              <a:rPr lang="en-GB" sz="6000">
                <a:latin typeface="Calibri Light"/>
                <a:cs typeface="Calibri Light"/>
              </a:rPr>
              <a:t>You have 30 seconds to write down as many things as possible about the Holy Spirit...</a:t>
            </a:r>
          </a:p>
        </p:txBody>
      </p:sp>
      <p:sp>
        <p:nvSpPr>
          <p:cNvPr id="4" name="AutoShape 2" descr="Image result for stop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descr="Image result for stopwat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8" descr="Image result for stopwat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0" name="Picture 6" descr="Image result for stop watch timer 30 sec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167413"/>
            <a:ext cx="1898678" cy="234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9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Bonus Points</a:t>
            </a:r>
          </a:p>
        </p:txBody>
      </p:sp>
      <p:sp>
        <p:nvSpPr>
          <p:cNvPr id="4" name="Rectangle 3"/>
          <p:cNvSpPr/>
          <p:nvPr/>
        </p:nvSpPr>
        <p:spPr>
          <a:xfrm rot="21013467">
            <a:off x="885371" y="1934983"/>
            <a:ext cx="283738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err="1">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uLnTx/>
                <a:uFillTx/>
                <a:latin typeface="Calibri"/>
                <a:ea typeface="+mn-ea"/>
                <a:cs typeface="+mn-cs"/>
              </a:rPr>
              <a:t>Paraclete</a:t>
            </a:r>
            <a:endParaRPr kumimoji="0" lang="en-US" sz="5400" b="1" i="0" u="none" strike="noStrike" kern="1200" cap="none" spc="0" normalizeH="0" baseline="0" noProof="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uLnTx/>
              <a:uFillTx/>
              <a:latin typeface="Calibri"/>
              <a:ea typeface="+mn-ea"/>
              <a:cs typeface="+mn-cs"/>
            </a:endParaRPr>
          </a:p>
        </p:txBody>
      </p:sp>
      <p:sp>
        <p:nvSpPr>
          <p:cNvPr id="5" name="Rectangle 4"/>
          <p:cNvSpPr/>
          <p:nvPr/>
        </p:nvSpPr>
        <p:spPr>
          <a:xfrm rot="879199">
            <a:off x="4114182" y="1596966"/>
            <a:ext cx="499425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Right Judgement</a:t>
            </a:r>
          </a:p>
        </p:txBody>
      </p:sp>
      <p:sp>
        <p:nvSpPr>
          <p:cNvPr id="6" name="Rectangle 5"/>
          <p:cNvSpPr/>
          <p:nvPr/>
        </p:nvSpPr>
        <p:spPr>
          <a:xfrm rot="397983">
            <a:off x="6563827" y="3032716"/>
            <a:ext cx="15948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dove</a:t>
            </a:r>
          </a:p>
        </p:txBody>
      </p:sp>
      <p:sp>
        <p:nvSpPr>
          <p:cNvPr id="7" name="Rectangle 6"/>
          <p:cNvSpPr/>
          <p:nvPr/>
        </p:nvSpPr>
        <p:spPr>
          <a:xfrm rot="20898807">
            <a:off x="356290" y="4831762"/>
            <a:ext cx="18582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flame</a:t>
            </a:r>
          </a:p>
        </p:txBody>
      </p:sp>
      <p:sp>
        <p:nvSpPr>
          <p:cNvPr id="8" name="Rectangle 7"/>
          <p:cNvSpPr/>
          <p:nvPr/>
        </p:nvSpPr>
        <p:spPr>
          <a:xfrm>
            <a:off x="1298959" y="5733256"/>
            <a:ext cx="765838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Third Person of the Trinity</a:t>
            </a:r>
          </a:p>
        </p:txBody>
      </p:sp>
      <p:sp>
        <p:nvSpPr>
          <p:cNvPr id="9" name="Rectangle 8"/>
          <p:cNvSpPr/>
          <p:nvPr/>
        </p:nvSpPr>
        <p:spPr>
          <a:xfrm rot="20850109">
            <a:off x="260595" y="3213140"/>
            <a:ext cx="62291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The Spirit of the Lord</a:t>
            </a:r>
          </a:p>
        </p:txBody>
      </p:sp>
      <p:sp>
        <p:nvSpPr>
          <p:cNvPr id="10" name="Rectangle 9"/>
          <p:cNvSpPr/>
          <p:nvPr/>
        </p:nvSpPr>
        <p:spPr>
          <a:xfrm>
            <a:off x="1801721" y="4136470"/>
            <a:ext cx="698139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Fruits of the Holy Spirit</a:t>
            </a:r>
          </a:p>
        </p:txBody>
      </p:sp>
      <p:sp>
        <p:nvSpPr>
          <p:cNvPr id="11" name="Rectangle 10"/>
          <p:cNvSpPr/>
          <p:nvPr/>
        </p:nvSpPr>
        <p:spPr>
          <a:xfrm rot="397983">
            <a:off x="761595" y="1069306"/>
            <a:ext cx="16145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wind</a:t>
            </a:r>
          </a:p>
        </p:txBody>
      </p:sp>
    </p:spTree>
    <p:extLst>
      <p:ext uri="{BB962C8B-B14F-4D97-AF65-F5344CB8AC3E}">
        <p14:creationId xmlns:p14="http://schemas.microsoft.com/office/powerpoint/2010/main" val="6789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51A2A2-F9A8-441D-9D61-C736D7F9CDA5}"/>
              </a:ext>
            </a:extLst>
          </p:cNvPr>
          <p:cNvSpPr txBox="1"/>
          <p:nvPr/>
        </p:nvSpPr>
        <p:spPr>
          <a:xfrm>
            <a:off x="1250365" y="1180439"/>
            <a:ext cx="6729534" cy="40248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defTabSz="914400">
              <a:lnSpc>
                <a:spcPct val="90000"/>
              </a:lnSpc>
              <a:spcAft>
                <a:spcPts val="600"/>
              </a:spcAft>
              <a:buFont typeface="Arial" panose="020B0604020202020204" pitchFamily="34" charset="0"/>
              <a:buChar char="•"/>
            </a:pPr>
            <a:r>
              <a:rPr lang="en-US" sz="2800" b="1"/>
              <a:t>Learning Intention: </a:t>
            </a:r>
            <a:r>
              <a:rPr lang="en-US" sz="2800"/>
              <a:t>I am aware that in each of the sacraments God gives us a specific grace.</a:t>
            </a:r>
            <a:r>
              <a:rPr lang="en-US" sz="2800" b="1"/>
              <a:t> </a:t>
            </a:r>
            <a:r>
              <a:rPr lang="en-US" sz="2800"/>
              <a:t>​</a:t>
            </a:r>
            <a:endParaRPr lang="en-US" sz="2800">
              <a:cs typeface="Calibri"/>
            </a:endParaRPr>
          </a:p>
          <a:p>
            <a:pPr defTabSz="914400">
              <a:lnSpc>
                <a:spcPct val="90000"/>
              </a:lnSpc>
              <a:spcAft>
                <a:spcPts val="600"/>
              </a:spcAft>
            </a:pPr>
            <a:endParaRPr lang="en-US" sz="2800">
              <a:cs typeface="Calibri"/>
            </a:endParaRPr>
          </a:p>
          <a:p>
            <a:pPr indent="-228600" defTabSz="914400">
              <a:lnSpc>
                <a:spcPct val="90000"/>
              </a:lnSpc>
              <a:spcAft>
                <a:spcPts val="600"/>
              </a:spcAft>
              <a:buFont typeface="Arial" panose="020B0604020202020204" pitchFamily="34" charset="0"/>
              <a:buChar char="•"/>
            </a:pPr>
            <a:r>
              <a:rPr lang="en-US" sz="2800" b="1"/>
              <a:t>Success Criteria: </a:t>
            </a:r>
            <a:r>
              <a:rPr lang="en-US" sz="2800"/>
              <a:t>​</a:t>
            </a:r>
            <a:endParaRPr lang="en-US" sz="2800">
              <a:cs typeface="Calibri"/>
            </a:endParaRPr>
          </a:p>
          <a:p>
            <a:pPr indent="-228600" defTabSz="914400">
              <a:lnSpc>
                <a:spcPct val="90000"/>
              </a:lnSpc>
              <a:spcAft>
                <a:spcPts val="600"/>
              </a:spcAft>
              <a:buFont typeface="Arial" panose="020B0604020202020204" pitchFamily="34" charset="0"/>
              <a:buChar char="•"/>
            </a:pPr>
            <a:r>
              <a:rPr lang="en-US" sz="2800"/>
              <a:t>describe each sacrament and the grace that we receive from it​</a:t>
            </a:r>
            <a:endParaRPr lang="en-US" sz="2800">
              <a:cs typeface="Calibri"/>
            </a:endParaRPr>
          </a:p>
          <a:p>
            <a:pPr indent="-228600" defTabSz="914400">
              <a:lnSpc>
                <a:spcPct val="90000"/>
              </a:lnSpc>
              <a:spcAft>
                <a:spcPts val="600"/>
              </a:spcAft>
              <a:buFont typeface="Arial" panose="020B0604020202020204" pitchFamily="34" charset="0"/>
              <a:buChar char="•"/>
            </a:pPr>
            <a:r>
              <a:rPr lang="en-US" sz="2800"/>
              <a:t>demonstrate how the Sacraments strengthen my relationship with God and others</a:t>
            </a:r>
            <a:endParaRPr lang="en-US" sz="2800">
              <a:cs typeface="Calibri"/>
            </a:endParaRPr>
          </a:p>
          <a:p>
            <a:pPr indent="-228600" defTabSz="914400">
              <a:lnSpc>
                <a:spcPct val="90000"/>
              </a:lnSpc>
              <a:spcAft>
                <a:spcPts val="600"/>
              </a:spcAft>
              <a:buFont typeface="Arial" panose="020B0604020202020204" pitchFamily="34" charset="0"/>
              <a:buChar char="•"/>
            </a:pPr>
            <a:r>
              <a:rPr lang="en-US" sz="2800"/>
              <a:t>identify the key elements of the Sacrament of Baptism and Confirmation</a:t>
            </a:r>
            <a:endParaRPr lang="en-US" sz="2800">
              <a:cs typeface="Calibri"/>
            </a:endParaRPr>
          </a:p>
        </p:txBody>
      </p:sp>
    </p:spTree>
    <p:extLst>
      <p:ext uri="{BB962C8B-B14F-4D97-AF65-F5344CB8AC3E}">
        <p14:creationId xmlns:p14="http://schemas.microsoft.com/office/powerpoint/2010/main" val="98842741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latin typeface="Calibri Light" panose="020F0302020204030204" pitchFamily="34" charset="0"/>
                <a:cs typeface="Calibri Light" panose="020F0302020204030204" pitchFamily="34" charset="0"/>
              </a:rPr>
              <a:t>Sacred Scripture</a:t>
            </a:r>
          </a:p>
        </p:txBody>
      </p:sp>
      <p:sp>
        <p:nvSpPr>
          <p:cNvPr id="4" name="AutoShape 2" descr="Image result for scrip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2" name="Picture 4" descr="Image result for the holy bible ope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31938"/>
            <a:ext cx="6732240" cy="448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2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GB"/>
              <a:t>Mark 1: 9-13</a:t>
            </a:r>
            <a:br>
              <a:rPr lang="en-GB"/>
            </a:br>
            <a:endParaRPr lang="en-GB"/>
          </a:p>
        </p:txBody>
      </p:sp>
      <p:pic>
        <p:nvPicPr>
          <p:cNvPr id="2050" name="Picture 2" descr="Image result for bible page chapter ve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84784"/>
            <a:ext cx="7792963" cy="51845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3851920" y="764704"/>
            <a:ext cx="72008" cy="151216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915816" y="764704"/>
            <a:ext cx="1656184" cy="187220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555776" y="764704"/>
            <a:ext cx="2592288" cy="396044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a:off x="2555776" y="2636912"/>
            <a:ext cx="504056" cy="28803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owchart: Connector 13"/>
          <p:cNvSpPr/>
          <p:nvPr/>
        </p:nvSpPr>
        <p:spPr>
          <a:xfrm>
            <a:off x="2420500" y="4670470"/>
            <a:ext cx="270551" cy="28803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3059832" y="0"/>
            <a:ext cx="3096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Book	 Chapter	   Verse</a:t>
            </a:r>
          </a:p>
        </p:txBody>
      </p:sp>
    </p:spTree>
    <p:extLst>
      <p:ext uri="{BB962C8B-B14F-4D97-AF65-F5344CB8AC3E}">
        <p14:creationId xmlns:p14="http://schemas.microsoft.com/office/powerpoint/2010/main" val="196692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Prayer to the Holy Spirit</a:t>
            </a:r>
          </a:p>
        </p:txBody>
      </p:sp>
      <p:sp>
        <p:nvSpPr>
          <p:cNvPr id="3" name="Content Placeholder 2"/>
          <p:cNvSpPr>
            <a:spLocks noGrp="1"/>
          </p:cNvSpPr>
          <p:nvPr>
            <p:ph idx="1"/>
          </p:nvPr>
        </p:nvSpPr>
        <p:spPr>
          <a:xfrm>
            <a:off x="457200" y="1988840"/>
            <a:ext cx="8229600" cy="4137323"/>
          </a:xfrm>
        </p:spPr>
        <p:txBody>
          <a:bodyPr/>
          <a:lstStyle/>
          <a:p>
            <a:pPr marL="0" indent="0" algn="ctr">
              <a:buNone/>
            </a:pPr>
            <a:r>
              <a:rPr lang="en-GB"/>
              <a:t>‘Lord, open our hearts and minds by the power of your Holy Spirit, that as the scriptures are read and your Word is proclaimed, we may hear with joy what you say to us today. </a:t>
            </a:r>
          </a:p>
          <a:p>
            <a:pPr marL="0" indent="0" algn="ctr">
              <a:buNone/>
            </a:pPr>
            <a:r>
              <a:rPr lang="en-GB"/>
              <a:t>Amen.’ </a:t>
            </a:r>
          </a:p>
          <a:p>
            <a:pPr algn="ctr"/>
            <a:endParaRPr lang="en-GB"/>
          </a:p>
        </p:txBody>
      </p:sp>
    </p:spTree>
    <p:extLst>
      <p:ext uri="{BB962C8B-B14F-4D97-AF65-F5344CB8AC3E}">
        <p14:creationId xmlns:p14="http://schemas.microsoft.com/office/powerpoint/2010/main" val="122018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BE56-DD94-4999-B1B2-49D7B0180593}"/>
              </a:ext>
            </a:extLst>
          </p:cNvPr>
          <p:cNvSpPr>
            <a:spLocks noGrp="1"/>
          </p:cNvSpPr>
          <p:nvPr>
            <p:ph type="title"/>
          </p:nvPr>
        </p:nvSpPr>
        <p:spPr/>
        <p:txBody>
          <a:bodyPr>
            <a:normAutofit/>
          </a:bodyPr>
          <a:lstStyle/>
          <a:p>
            <a:r>
              <a:rPr lang="en-US" sz="4800">
                <a:cs typeface="Calibri"/>
              </a:rPr>
              <a:t>The Holy Spirit in Scripture</a:t>
            </a:r>
            <a:endParaRPr lang="en-US">
              <a:cs typeface="Calibri"/>
            </a:endParaRPr>
          </a:p>
        </p:txBody>
      </p:sp>
      <p:sp>
        <p:nvSpPr>
          <p:cNvPr id="3" name="Content Placeholder 2">
            <a:extLst>
              <a:ext uri="{FF2B5EF4-FFF2-40B4-BE49-F238E27FC236}">
                <a16:creationId xmlns:a16="http://schemas.microsoft.com/office/drawing/2014/main" id="{6B0B4DC2-24F4-43F9-8DF8-435D2D0DE596}"/>
              </a:ext>
            </a:extLst>
          </p:cNvPr>
          <p:cNvSpPr>
            <a:spLocks noGrp="1"/>
          </p:cNvSpPr>
          <p:nvPr>
            <p:ph idx="1"/>
          </p:nvPr>
        </p:nvSpPr>
        <p:spPr>
          <a:xfrm>
            <a:off x="658906" y="1237129"/>
            <a:ext cx="8229600" cy="4808351"/>
          </a:xfrm>
        </p:spPr>
        <p:txBody>
          <a:bodyPr vert="horz" lIns="91440" tIns="45720" rIns="91440" bIns="45720" rtlCol="0" anchor="t">
            <a:noAutofit/>
          </a:bodyPr>
          <a:lstStyle/>
          <a:p>
            <a:pPr marL="0" indent="0">
              <a:buNone/>
            </a:pPr>
            <a:r>
              <a:rPr lang="en-US" sz="3600">
                <a:cs typeface="Calibri"/>
              </a:rPr>
              <a:t>John 14:16</a:t>
            </a:r>
          </a:p>
          <a:p>
            <a:pPr marL="0" indent="0">
              <a:buNone/>
            </a:pPr>
            <a:r>
              <a:rPr lang="en-US" sz="3600">
                <a:cs typeface="Calibri"/>
              </a:rPr>
              <a:t>Acts 2:4</a:t>
            </a:r>
          </a:p>
          <a:p>
            <a:pPr marL="0" indent="0">
              <a:buNone/>
            </a:pPr>
            <a:r>
              <a:rPr lang="en-US" sz="3600">
                <a:cs typeface="Calibri"/>
              </a:rPr>
              <a:t>Romans 8:26</a:t>
            </a:r>
          </a:p>
          <a:p>
            <a:pPr marL="0" indent="0">
              <a:buNone/>
            </a:pPr>
            <a:r>
              <a:rPr lang="en-US" sz="3600">
                <a:cs typeface="Calibri"/>
              </a:rPr>
              <a:t>Galations 5: 22-3</a:t>
            </a:r>
          </a:p>
          <a:p>
            <a:pPr marL="0" indent="0">
              <a:buNone/>
            </a:pPr>
            <a:r>
              <a:rPr lang="en-US" sz="3600">
                <a:cs typeface="Calibri"/>
              </a:rPr>
              <a:t>2 Corinthians 3:17</a:t>
            </a:r>
          </a:p>
          <a:p>
            <a:pPr marL="0" indent="0">
              <a:buNone/>
            </a:pPr>
            <a:r>
              <a:rPr lang="en-US" sz="3600">
                <a:cs typeface="Calibri"/>
              </a:rPr>
              <a:t>Acts 1:8</a:t>
            </a:r>
          </a:p>
          <a:p>
            <a:pPr marL="0" indent="0">
              <a:buNone/>
            </a:pPr>
            <a:r>
              <a:rPr lang="en-US" sz="3600">
                <a:cs typeface="Calibri"/>
              </a:rPr>
              <a:t>Luke 4:18</a:t>
            </a:r>
          </a:p>
          <a:p>
            <a:pPr marL="0" indent="0">
              <a:buNone/>
            </a:pPr>
            <a:r>
              <a:rPr lang="en-US" sz="3600">
                <a:cs typeface="Calibri"/>
              </a:rPr>
              <a:t>Acts 4: 29-31</a:t>
            </a:r>
          </a:p>
        </p:txBody>
      </p:sp>
    </p:spTree>
    <p:extLst>
      <p:ext uri="{BB962C8B-B14F-4D97-AF65-F5344CB8AC3E}">
        <p14:creationId xmlns:p14="http://schemas.microsoft.com/office/powerpoint/2010/main" val="96098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ext, book&#10;&#10;Description automatically generated">
            <a:extLst>
              <a:ext uri="{FF2B5EF4-FFF2-40B4-BE49-F238E27FC236}">
                <a16:creationId xmlns:a16="http://schemas.microsoft.com/office/drawing/2014/main" id="{E8F7847D-829F-43D9-B0C9-DCEEFAFC3629}"/>
              </a:ext>
            </a:extLst>
          </p:cNvPr>
          <p:cNvPicPr>
            <a:picLocks noGrp="1" noChangeAspect="1"/>
          </p:cNvPicPr>
          <p:nvPr>
            <p:ph idx="1"/>
          </p:nvPr>
        </p:nvPicPr>
        <p:blipFill>
          <a:blip r:embed="rId3"/>
          <a:stretch>
            <a:fillRect/>
          </a:stretch>
        </p:blipFill>
        <p:spPr>
          <a:xfrm>
            <a:off x="156464" y="1290917"/>
            <a:ext cx="8844517" cy="5278998"/>
          </a:xfrm>
        </p:spPr>
      </p:pic>
      <p:sp>
        <p:nvSpPr>
          <p:cNvPr id="7" name="TextBox 6">
            <a:extLst>
              <a:ext uri="{FF2B5EF4-FFF2-40B4-BE49-F238E27FC236}">
                <a16:creationId xmlns:a16="http://schemas.microsoft.com/office/drawing/2014/main" id="{D7D393AE-1CAD-4F22-BA60-CE2DEE6AC608}"/>
              </a:ext>
            </a:extLst>
          </p:cNvPr>
          <p:cNvSpPr txBox="1"/>
          <p:nvPr/>
        </p:nvSpPr>
        <p:spPr>
          <a:xfrm>
            <a:off x="3550024" y="37651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Calibri"/>
              </a:rPr>
              <a:t>Pentecost</a:t>
            </a:r>
          </a:p>
        </p:txBody>
      </p:sp>
    </p:spTree>
    <p:extLst>
      <p:ext uri="{BB962C8B-B14F-4D97-AF65-F5344CB8AC3E}">
        <p14:creationId xmlns:p14="http://schemas.microsoft.com/office/powerpoint/2010/main" val="147906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CEEA-45AC-45BD-B84D-28CB0D1F7DCF}"/>
              </a:ext>
            </a:extLst>
          </p:cNvPr>
          <p:cNvSpPr>
            <a:spLocks noGrp="1"/>
          </p:cNvSpPr>
          <p:nvPr>
            <p:ph type="title"/>
          </p:nvPr>
        </p:nvSpPr>
        <p:spPr>
          <a:xfrm>
            <a:off x="3724072" y="494797"/>
            <a:ext cx="4939868" cy="1286160"/>
          </a:xfrm>
        </p:spPr>
        <p:txBody>
          <a:bodyPr anchor="b">
            <a:normAutofit/>
          </a:bodyPr>
          <a:lstStyle/>
          <a:p>
            <a:r>
              <a:rPr lang="en-US">
                <a:cs typeface="Calibri"/>
              </a:rPr>
              <a:t>Think...</a:t>
            </a:r>
            <a:endParaRPr lang="en-US"/>
          </a:p>
        </p:txBody>
      </p:sp>
      <p:sp>
        <p:nvSpPr>
          <p:cNvPr id="3" name="Content Placeholder 2">
            <a:extLst>
              <a:ext uri="{FF2B5EF4-FFF2-40B4-BE49-F238E27FC236}">
                <a16:creationId xmlns:a16="http://schemas.microsoft.com/office/drawing/2014/main" id="{5B3150A0-F1F4-46FD-9801-6BDD02FD0468}"/>
              </a:ext>
            </a:extLst>
          </p:cNvPr>
          <p:cNvSpPr>
            <a:spLocks noGrp="1"/>
          </p:cNvSpPr>
          <p:nvPr>
            <p:ph idx="1"/>
          </p:nvPr>
        </p:nvSpPr>
        <p:spPr>
          <a:xfrm>
            <a:off x="3495473" y="2048435"/>
            <a:ext cx="5571878" cy="3785419"/>
          </a:xfrm>
        </p:spPr>
        <p:txBody>
          <a:bodyPr vert="horz" lIns="91440" tIns="45720" rIns="91440" bIns="45720" rtlCol="0" anchor="t">
            <a:noAutofit/>
          </a:bodyPr>
          <a:lstStyle/>
          <a:p>
            <a:pPr marL="0" indent="0">
              <a:buNone/>
            </a:pPr>
            <a:r>
              <a:rPr lang="en-GB" sz="2400">
                <a:ea typeface="+mn-lt"/>
                <a:cs typeface="+mn-lt"/>
              </a:rPr>
              <a:t>1. What was the mission that Jesus gave to the apostles? </a:t>
            </a:r>
            <a:endParaRPr lang="en-US" sz="2400">
              <a:ea typeface="+mn-lt"/>
              <a:cs typeface="+mn-lt"/>
            </a:endParaRPr>
          </a:p>
          <a:p>
            <a:pPr marL="0" indent="0">
              <a:buNone/>
            </a:pPr>
            <a:endParaRPr lang="en-GB" sz="2400">
              <a:ea typeface="+mn-lt"/>
              <a:cs typeface="+mn-lt"/>
            </a:endParaRPr>
          </a:p>
          <a:p>
            <a:pPr marL="0" indent="0">
              <a:buNone/>
            </a:pPr>
            <a:r>
              <a:rPr lang="en-GB" sz="2400">
                <a:ea typeface="+mn-lt"/>
                <a:cs typeface="+mn-lt"/>
              </a:rPr>
              <a:t>2. What gifts did the Holy Spirit bring the apostles? </a:t>
            </a:r>
            <a:endParaRPr lang="en-US" sz="2400">
              <a:ea typeface="+mn-lt"/>
              <a:cs typeface="+mn-lt"/>
            </a:endParaRPr>
          </a:p>
          <a:p>
            <a:pPr marL="0" indent="0">
              <a:buNone/>
            </a:pPr>
            <a:endParaRPr lang="en-GB" sz="2400">
              <a:ea typeface="+mn-lt"/>
              <a:cs typeface="+mn-lt"/>
            </a:endParaRPr>
          </a:p>
          <a:p>
            <a:pPr marL="0" indent="0">
              <a:buNone/>
            </a:pPr>
            <a:r>
              <a:rPr lang="en-GB" sz="2400">
                <a:ea typeface="+mn-lt"/>
                <a:cs typeface="+mn-lt"/>
              </a:rPr>
              <a:t>3. Why were these gifts appropriate?</a:t>
            </a:r>
            <a:endParaRPr lang="en-US" sz="2400">
              <a:ea typeface="+mn-lt"/>
              <a:cs typeface="+mn-lt"/>
            </a:endParaRPr>
          </a:p>
          <a:p>
            <a:pPr marL="0" indent="0">
              <a:buNone/>
            </a:pPr>
            <a:endParaRPr lang="en-GB" sz="2400">
              <a:ea typeface="+mn-lt"/>
              <a:cs typeface="+mn-lt"/>
            </a:endParaRPr>
          </a:p>
          <a:p>
            <a:pPr marL="0" indent="0">
              <a:buNone/>
            </a:pPr>
            <a:r>
              <a:rPr lang="en-GB" sz="2400">
                <a:ea typeface="+mn-lt"/>
                <a:cs typeface="+mn-lt"/>
              </a:rPr>
              <a:t>4. Take a moment to think about what God is calling you to do – what gifts do you think you will need in order to do this? </a:t>
            </a:r>
            <a:endParaRPr lang="en-US" sz="2400">
              <a:ea typeface="+mn-lt"/>
              <a:cs typeface="+mn-lt"/>
            </a:endParaRPr>
          </a:p>
          <a:p>
            <a:endParaRPr lang="en-US" sz="1700">
              <a:cs typeface="Calibri"/>
            </a:endParaRPr>
          </a:p>
        </p:txBody>
      </p:sp>
      <p:pic>
        <p:nvPicPr>
          <p:cNvPr id="4" name="Picture 4" descr="A picture containing shape&#10;&#10;Description automatically generated">
            <a:extLst>
              <a:ext uri="{FF2B5EF4-FFF2-40B4-BE49-F238E27FC236}">
                <a16:creationId xmlns:a16="http://schemas.microsoft.com/office/drawing/2014/main" id="{027586F2-7166-43C5-B194-6E97F92C25EB}"/>
              </a:ext>
            </a:extLst>
          </p:cNvPr>
          <p:cNvPicPr>
            <a:picLocks noChangeAspect="1"/>
          </p:cNvPicPr>
          <p:nvPr/>
        </p:nvPicPr>
        <p:blipFill rotWithShape="1">
          <a:blip r:embed="rId3"/>
          <a:srcRect l="25278" r="9097"/>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FF8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6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3A3C-199A-429E-A520-4A6069701219}"/>
              </a:ext>
            </a:extLst>
          </p:cNvPr>
          <p:cNvSpPr>
            <a:spLocks noGrp="1"/>
          </p:cNvSpPr>
          <p:nvPr>
            <p:ph type="title"/>
          </p:nvPr>
        </p:nvSpPr>
        <p:spPr/>
        <p:txBody>
          <a:bodyPr/>
          <a:lstStyle/>
          <a:p>
            <a:r>
              <a:rPr lang="en-US">
                <a:cs typeface="Calibri"/>
              </a:rPr>
              <a:t>Pentecost: Birthday of the Church</a:t>
            </a:r>
            <a:endParaRPr lang="en-US"/>
          </a:p>
        </p:txBody>
      </p:sp>
      <p:pic>
        <p:nvPicPr>
          <p:cNvPr id="4" name="Picture 4" descr="Graphical user interface, website&#10;&#10;Description automatically generated">
            <a:extLst>
              <a:ext uri="{FF2B5EF4-FFF2-40B4-BE49-F238E27FC236}">
                <a16:creationId xmlns:a16="http://schemas.microsoft.com/office/drawing/2014/main" id="{39015079-96A8-43E6-8936-0691FAE43683}"/>
              </a:ext>
            </a:extLst>
          </p:cNvPr>
          <p:cNvPicPr>
            <a:picLocks noChangeAspect="1"/>
          </p:cNvPicPr>
          <p:nvPr/>
        </p:nvPicPr>
        <p:blipFill rotWithShape="1">
          <a:blip r:embed="rId3"/>
          <a:srcRect l="3867" t="8420" r="37067" b="16825"/>
          <a:stretch/>
        </p:blipFill>
        <p:spPr>
          <a:xfrm>
            <a:off x="1398494" y="1804023"/>
            <a:ext cx="5965003" cy="4239606"/>
          </a:xfrm>
          <a:prstGeom prst="rect">
            <a:avLst/>
          </a:prstGeom>
        </p:spPr>
      </p:pic>
    </p:spTree>
    <p:extLst>
      <p:ext uri="{BB962C8B-B14F-4D97-AF65-F5344CB8AC3E}">
        <p14:creationId xmlns:p14="http://schemas.microsoft.com/office/powerpoint/2010/main" val="270732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descr="A picture containing indoor, toy, colorful, colored&#10;&#10;Description automatically generated">
            <a:extLst>
              <a:ext uri="{FF2B5EF4-FFF2-40B4-BE49-F238E27FC236}">
                <a16:creationId xmlns:a16="http://schemas.microsoft.com/office/drawing/2014/main" id="{8530D6CC-6248-44B1-93A8-35D2FA9E77EE}"/>
              </a:ext>
            </a:extLst>
          </p:cNvPr>
          <p:cNvPicPr>
            <a:picLocks noChangeAspect="1"/>
          </p:cNvPicPr>
          <p:nvPr/>
        </p:nvPicPr>
        <p:blipFill rotWithShape="1">
          <a:blip r:embed="rId3"/>
          <a:srcRect l="1286" r="2712" b="-2"/>
          <a:stretch/>
        </p:blipFill>
        <p:spPr>
          <a:xfrm>
            <a:off x="20" y="10"/>
            <a:ext cx="9143980" cy="6857990"/>
          </a:xfrm>
          <a:prstGeom prst="rect">
            <a:avLst/>
          </a:prstGeom>
        </p:spPr>
      </p:pic>
      <p:sp>
        <p:nvSpPr>
          <p:cNvPr id="61" name="Rectangle 6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57C9E72-BF01-4EBD-B811-3507025F1C09}"/>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4500">
                <a:solidFill>
                  <a:srgbClr val="FFFFFF"/>
                </a:solidFill>
              </a:rPr>
              <a:t>The Gifts  of the Holy Spirit</a:t>
            </a:r>
          </a:p>
        </p:txBody>
      </p:sp>
    </p:spTree>
    <p:extLst>
      <p:ext uri="{BB962C8B-B14F-4D97-AF65-F5344CB8AC3E}">
        <p14:creationId xmlns:p14="http://schemas.microsoft.com/office/powerpoint/2010/main" val="331824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1203-ED68-4D37-921A-CB1DB5D62A01}"/>
              </a:ext>
            </a:extLst>
          </p:cNvPr>
          <p:cNvSpPr>
            <a:spLocks noGrp="1"/>
          </p:cNvSpPr>
          <p:nvPr>
            <p:ph type="title"/>
          </p:nvPr>
        </p:nvSpPr>
        <p:spPr>
          <a:xfrm>
            <a:off x="376518" y="126720"/>
            <a:ext cx="8229600" cy="1143000"/>
          </a:xfrm>
        </p:spPr>
        <p:txBody>
          <a:bodyPr>
            <a:normAutofit fontScale="90000"/>
          </a:bodyPr>
          <a:lstStyle/>
          <a:p>
            <a:r>
              <a:rPr lang="en-US">
                <a:cs typeface="Calibri"/>
              </a:rPr>
              <a:t>Isaiah 11:1-5</a:t>
            </a:r>
            <a:br>
              <a:rPr lang="en-US">
                <a:cs typeface="Calibri"/>
              </a:rPr>
            </a:br>
            <a:r>
              <a:rPr lang="en-US">
                <a:cs typeface="Calibri"/>
              </a:rPr>
              <a:t>The Branch from Jesse</a:t>
            </a:r>
            <a:endParaRPr lang="en-US"/>
          </a:p>
        </p:txBody>
      </p:sp>
      <p:sp>
        <p:nvSpPr>
          <p:cNvPr id="3" name="Content Placeholder 2">
            <a:extLst>
              <a:ext uri="{FF2B5EF4-FFF2-40B4-BE49-F238E27FC236}">
                <a16:creationId xmlns:a16="http://schemas.microsoft.com/office/drawing/2014/main" id="{D7CAC42A-7C35-41D2-8011-8AD7F92E557D}"/>
              </a:ext>
            </a:extLst>
          </p:cNvPr>
          <p:cNvSpPr>
            <a:spLocks noGrp="1"/>
          </p:cNvSpPr>
          <p:nvPr>
            <p:ph idx="1"/>
          </p:nvPr>
        </p:nvSpPr>
        <p:spPr>
          <a:xfrm>
            <a:off x="215153" y="1385047"/>
            <a:ext cx="8861611" cy="5131080"/>
          </a:xfrm>
        </p:spPr>
        <p:txBody>
          <a:bodyPr vert="horz" lIns="91440" tIns="45720" rIns="91440" bIns="45720" rtlCol="0" anchor="t">
            <a:noAutofit/>
          </a:bodyPr>
          <a:lstStyle/>
          <a:p>
            <a:pPr marL="0" indent="0">
              <a:buNone/>
            </a:pPr>
            <a:r>
              <a:rPr lang="en-US" sz="2800">
                <a:ea typeface="+mn-lt"/>
                <a:cs typeface="+mn-lt"/>
              </a:rPr>
              <a:t>A shoot will come up from the stump of Jesse; from his roots a Branch will bear fruit. The Spirit of the LORD will rest on him— the Spirit of wisdom and of understanding, the Spirit of counsel and of might, the Spirit of the knowledge and fear of the LORD— and he will delight in the fear of the LORD. He will not judge by what he sees with his eyes, or decide by what he hears with his ears; </a:t>
            </a:r>
            <a:endParaRPr lang="en-US" sz="2800">
              <a:cs typeface="Calibri"/>
            </a:endParaRPr>
          </a:p>
          <a:p>
            <a:pPr marL="0" indent="0">
              <a:buNone/>
            </a:pPr>
            <a:r>
              <a:rPr lang="en-US" sz="2800">
                <a:ea typeface="+mn-lt"/>
                <a:cs typeface="+mn-lt"/>
              </a:rPr>
              <a:t>but with righteousness he will judge the needy, with justice he will give decisions for the poor of the earth. He will strike the earth with the rod of his mouth; with the breath of his lips he will slay the wicked. Righteousness will be his belt and faithfulness the sash around his waist.</a:t>
            </a:r>
            <a:endParaRPr lang="en-US" sz="2800">
              <a:cs typeface="Calibri"/>
            </a:endParaRPr>
          </a:p>
          <a:p>
            <a:endParaRPr lang="en-US" sz="2400">
              <a:cs typeface="Calibri"/>
            </a:endParaRPr>
          </a:p>
        </p:txBody>
      </p:sp>
    </p:spTree>
    <p:extLst>
      <p:ext uri="{BB962C8B-B14F-4D97-AF65-F5344CB8AC3E}">
        <p14:creationId xmlns:p14="http://schemas.microsoft.com/office/powerpoint/2010/main" val="2002488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2287D5-B3AD-43C4-8A4D-35219ECDB9A5}"/>
              </a:ext>
            </a:extLst>
          </p:cNvPr>
          <p:cNvSpPr txBox="1"/>
          <p:nvPr/>
        </p:nvSpPr>
        <p:spPr>
          <a:xfrm>
            <a:off x="618565" y="860612"/>
            <a:ext cx="789342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a:ea typeface="+mn-ea"/>
                <a:cs typeface="Calibri Light"/>
              </a:rPr>
              <a:t>Why do we need the Gifts of the Holy Spirit?</a:t>
            </a:r>
            <a:endParaRPr kumimoji="0" lang="en-US" sz="44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1CA7332-696D-446D-BD34-DFEDE10BF202}"/>
              </a:ext>
            </a:extLst>
          </p:cNvPr>
          <p:cNvSpPr txBox="1"/>
          <p:nvPr/>
        </p:nvSpPr>
        <p:spPr>
          <a:xfrm>
            <a:off x="833719" y="2944907"/>
            <a:ext cx="767826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Calibri Light"/>
                <a:ea typeface="+mn-ea"/>
                <a:cs typeface="+mn-cs"/>
              </a:rPr>
              <a:t>Just like the Apostles we need God’s help in order to be effective witnesses for Christ. </a:t>
            </a:r>
            <a:endParaRPr kumimoji="0" lang="en-US" sz="40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0270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04321" y="3930502"/>
            <a:ext cx="1858090" cy="1771379"/>
          </a:xfrm>
          <a:prstGeom prst="rect">
            <a:avLst/>
          </a:prstGeom>
        </p:spPr>
      </p:pic>
      <p:sp>
        <p:nvSpPr>
          <p:cNvPr id="6" name="TextBox 5"/>
          <p:cNvSpPr txBox="1"/>
          <p:nvPr/>
        </p:nvSpPr>
        <p:spPr>
          <a:xfrm>
            <a:off x="370935" y="5701881"/>
            <a:ext cx="8488393" cy="461665"/>
          </a:xfrm>
          <a:prstGeom prst="rect">
            <a:avLst/>
          </a:prstGeom>
          <a:noFill/>
        </p:spPr>
        <p:txBody>
          <a:bodyPr wrap="square" rtlCol="0">
            <a:spAutoFit/>
          </a:bodyPr>
          <a:lstStyle/>
          <a:p>
            <a:r>
              <a:rPr lang="en-GB" sz="2400" b="1">
                <a:latin typeface="+mj-lt"/>
              </a:rPr>
              <a:t>Match the Sacrament to the images above. You have 1 minute. </a:t>
            </a:r>
          </a:p>
        </p:txBody>
      </p:sp>
      <p:pic>
        <p:nvPicPr>
          <p:cNvPr id="2" name="Picture 1"/>
          <p:cNvPicPr>
            <a:picLocks noChangeAspect="1"/>
          </p:cNvPicPr>
          <p:nvPr/>
        </p:nvPicPr>
        <p:blipFill>
          <a:blip r:embed="rId4"/>
          <a:stretch>
            <a:fillRect/>
          </a:stretch>
        </p:blipFill>
        <p:spPr>
          <a:xfrm>
            <a:off x="1939519" y="102870"/>
            <a:ext cx="5101361" cy="5498870"/>
          </a:xfrm>
          <a:prstGeom prst="rect">
            <a:avLst/>
          </a:prstGeom>
        </p:spPr>
      </p:pic>
    </p:spTree>
    <p:extLst>
      <p:ext uri="{BB962C8B-B14F-4D97-AF65-F5344CB8AC3E}">
        <p14:creationId xmlns:p14="http://schemas.microsoft.com/office/powerpoint/2010/main" val="258076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descr="A plate full of fruit&#10;&#10;Description automatically generated">
            <a:extLst>
              <a:ext uri="{FF2B5EF4-FFF2-40B4-BE49-F238E27FC236}">
                <a16:creationId xmlns:a16="http://schemas.microsoft.com/office/drawing/2014/main" id="{3BEE162C-B892-4775-BA62-2DED785088E4}"/>
              </a:ext>
            </a:extLst>
          </p:cNvPr>
          <p:cNvPicPr>
            <a:picLocks noGrp="1" noChangeAspect="1"/>
          </p:cNvPicPr>
          <p:nvPr>
            <p:ph idx="1"/>
          </p:nvPr>
        </p:nvPicPr>
        <p:blipFill rotWithShape="1">
          <a:blip r:embed="rId3"/>
          <a:srcRect l="11197" r="22136"/>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3167111-8CC3-4B01-B1B3-CA7623A93A4E}"/>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4500">
                <a:solidFill>
                  <a:srgbClr val="FFFFFF"/>
                </a:solidFill>
              </a:rPr>
              <a:t>The Fruits of the Holy Spirit</a:t>
            </a:r>
          </a:p>
        </p:txBody>
      </p:sp>
    </p:spTree>
    <p:extLst>
      <p:ext uri="{BB962C8B-B14F-4D97-AF65-F5344CB8AC3E}">
        <p14:creationId xmlns:p14="http://schemas.microsoft.com/office/powerpoint/2010/main" val="2766791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7F1D-926A-4F83-B0C7-EEF03298E288}"/>
              </a:ext>
            </a:extLst>
          </p:cNvPr>
          <p:cNvSpPr>
            <a:spLocks noGrp="1"/>
          </p:cNvSpPr>
          <p:nvPr>
            <p:ph type="title"/>
          </p:nvPr>
        </p:nvSpPr>
        <p:spPr>
          <a:xfrm>
            <a:off x="457200" y="462528"/>
            <a:ext cx="8229600" cy="1143000"/>
          </a:xfrm>
        </p:spPr>
        <p:txBody>
          <a:bodyPr/>
          <a:lstStyle/>
          <a:p>
            <a:r>
              <a:rPr lang="en-US">
                <a:cs typeface="Calibri"/>
              </a:rPr>
              <a:t>What does Scripture tell us? </a:t>
            </a:r>
            <a:endParaRPr lang="en-US"/>
          </a:p>
        </p:txBody>
      </p:sp>
      <p:sp>
        <p:nvSpPr>
          <p:cNvPr id="3" name="Content Placeholder 2">
            <a:extLst>
              <a:ext uri="{FF2B5EF4-FFF2-40B4-BE49-F238E27FC236}">
                <a16:creationId xmlns:a16="http://schemas.microsoft.com/office/drawing/2014/main" id="{30BD62DC-9334-45CD-AB26-CA824D3CC1A4}"/>
              </a:ext>
            </a:extLst>
          </p:cNvPr>
          <p:cNvSpPr>
            <a:spLocks noGrp="1"/>
          </p:cNvSpPr>
          <p:nvPr>
            <p:ph idx="1"/>
          </p:nvPr>
        </p:nvSpPr>
        <p:spPr>
          <a:xfrm>
            <a:off x="551145" y="1527132"/>
            <a:ext cx="8229600" cy="4525963"/>
          </a:xfrm>
        </p:spPr>
        <p:txBody>
          <a:bodyPr vert="horz" lIns="91440" tIns="45720" rIns="91440" bIns="45720" rtlCol="0" anchor="t">
            <a:normAutofit lnSpcReduction="10000"/>
          </a:bodyPr>
          <a:lstStyle/>
          <a:p>
            <a:pPr marL="0" indent="0">
              <a:buNone/>
            </a:pPr>
            <a:r>
              <a:rPr lang="en-GB">
                <a:ea typeface="+mn-lt"/>
                <a:cs typeface="+mn-lt"/>
              </a:rPr>
              <a:t>In Matthew 12:33-34, Jesus says, </a:t>
            </a:r>
            <a:endParaRPr lang="en-US">
              <a:ea typeface="+mn-lt"/>
              <a:cs typeface="+mn-lt"/>
            </a:endParaRPr>
          </a:p>
          <a:p>
            <a:pPr marL="0" indent="0">
              <a:buNone/>
            </a:pPr>
            <a:endParaRPr lang="en-GB">
              <a:ea typeface="+mn-lt"/>
              <a:cs typeface="+mn-lt"/>
            </a:endParaRPr>
          </a:p>
          <a:p>
            <a:pPr marL="0" indent="0">
              <a:buNone/>
            </a:pPr>
            <a:r>
              <a:rPr lang="en-GB">
                <a:ea typeface="+mn-lt"/>
                <a:cs typeface="+mn-lt"/>
              </a:rPr>
              <a:t>“Make a tree good and its fruit will be good, or make a tree bad and its fruit will be bad, for a tree is recognised by its fruit.”  “A tree will be recognised by its fruit.”  </a:t>
            </a:r>
            <a:endParaRPr lang="en-US">
              <a:ea typeface="+mn-lt"/>
              <a:cs typeface="+mn-lt"/>
            </a:endParaRPr>
          </a:p>
          <a:p>
            <a:pPr marL="0" indent="0">
              <a:buNone/>
            </a:pPr>
            <a:endParaRPr lang="en-GB" b="1">
              <a:ea typeface="+mn-lt"/>
              <a:cs typeface="+mn-lt"/>
            </a:endParaRPr>
          </a:p>
          <a:p>
            <a:pPr marL="0" indent="0">
              <a:buNone/>
            </a:pPr>
            <a:r>
              <a:rPr lang="en-GB" b="1">
                <a:ea typeface="+mn-lt"/>
                <a:cs typeface="+mn-lt"/>
              </a:rPr>
              <a:t>That means we will know what kind of tree it is by the fruit it has on it.</a:t>
            </a:r>
            <a:endParaRPr lang="en-US" b="1">
              <a:ea typeface="+mn-lt"/>
              <a:cs typeface="+mn-lt"/>
            </a:endParaRPr>
          </a:p>
        </p:txBody>
      </p:sp>
    </p:spTree>
    <p:extLst>
      <p:ext uri="{BB962C8B-B14F-4D97-AF65-F5344CB8AC3E}">
        <p14:creationId xmlns:p14="http://schemas.microsoft.com/office/powerpoint/2010/main" val="407685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hlinkClick r:id="" action="ppaction://media"/>
            <a:extLst>
              <a:ext uri="{FF2B5EF4-FFF2-40B4-BE49-F238E27FC236}">
                <a16:creationId xmlns:a16="http://schemas.microsoft.com/office/drawing/2014/main" id="{72F5B39D-9BC6-4468-9EB6-0872FE45833A}"/>
              </a:ext>
            </a:extLst>
          </p:cNvPr>
          <p:cNvPicPr>
            <a:picLocks noRot="1" noChangeAspect="1"/>
          </p:cNvPicPr>
          <p:nvPr>
            <a:videoFile r:link="rId1"/>
          </p:nvPr>
        </p:nvPicPr>
        <p:blipFill>
          <a:blip r:embed="rId4"/>
          <a:stretch>
            <a:fillRect/>
          </a:stretch>
        </p:blipFill>
        <p:spPr>
          <a:xfrm>
            <a:off x="67236" y="45386"/>
            <a:ext cx="9076763" cy="6767230"/>
          </a:xfrm>
          <a:prstGeom prst="rect">
            <a:avLst/>
          </a:prstGeom>
        </p:spPr>
      </p:pic>
    </p:spTree>
    <p:extLst>
      <p:ext uri="{BB962C8B-B14F-4D97-AF65-F5344CB8AC3E}">
        <p14:creationId xmlns:p14="http://schemas.microsoft.com/office/powerpoint/2010/main" val="18720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1E21-7D5C-4886-B093-B534DBD10A5F}"/>
              </a:ext>
            </a:extLst>
          </p:cNvPr>
          <p:cNvSpPr>
            <a:spLocks noGrp="1"/>
          </p:cNvSpPr>
          <p:nvPr>
            <p:ph type="title"/>
          </p:nvPr>
        </p:nvSpPr>
        <p:spPr>
          <a:xfrm>
            <a:off x="457200" y="-88433"/>
            <a:ext cx="8229600" cy="1143000"/>
          </a:xfrm>
        </p:spPr>
        <p:txBody>
          <a:bodyPr/>
          <a:lstStyle/>
          <a:p>
            <a:r>
              <a:rPr lang="en-US">
                <a:cs typeface="Calibri"/>
              </a:rPr>
              <a:t>The Fruits of the Holy Spirit</a:t>
            </a:r>
            <a:endParaRPr lang="en-US"/>
          </a:p>
        </p:txBody>
      </p:sp>
      <p:sp>
        <p:nvSpPr>
          <p:cNvPr id="4" name="TextBox 3">
            <a:extLst>
              <a:ext uri="{FF2B5EF4-FFF2-40B4-BE49-F238E27FC236}">
                <a16:creationId xmlns:a16="http://schemas.microsoft.com/office/drawing/2014/main" id="{F96FE7AF-BA2F-4B4B-84E7-D97EF4D74C39}"/>
              </a:ext>
            </a:extLst>
          </p:cNvPr>
          <p:cNvSpPr txBox="1"/>
          <p:nvPr/>
        </p:nvSpPr>
        <p:spPr>
          <a:xfrm rot="-1080000">
            <a:off x="121023" y="806824"/>
            <a:ext cx="228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F0000"/>
                </a:solidFill>
                <a:effectLst/>
                <a:uLnTx/>
                <a:uFillTx/>
                <a:latin typeface="Century Gothic"/>
                <a:ea typeface="+mn-ea"/>
                <a:cs typeface="Calibri"/>
              </a:rPr>
              <a:t>Love</a:t>
            </a:r>
          </a:p>
        </p:txBody>
      </p:sp>
      <p:sp>
        <p:nvSpPr>
          <p:cNvPr id="5" name="TextBox 4">
            <a:extLst>
              <a:ext uri="{FF2B5EF4-FFF2-40B4-BE49-F238E27FC236}">
                <a16:creationId xmlns:a16="http://schemas.microsoft.com/office/drawing/2014/main" id="{D227A8C1-4924-48F6-92BF-4E67A484195C}"/>
              </a:ext>
            </a:extLst>
          </p:cNvPr>
          <p:cNvSpPr txBox="1"/>
          <p:nvPr/>
        </p:nvSpPr>
        <p:spPr>
          <a:xfrm rot="1380000">
            <a:off x="3832411" y="2770093"/>
            <a:ext cx="149262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1F497D"/>
                </a:solidFill>
                <a:effectLst/>
                <a:uLnTx/>
                <a:uFillTx/>
                <a:latin typeface="Century Gothic"/>
                <a:ea typeface="+mn-ea"/>
                <a:cs typeface="Calibri"/>
              </a:rPr>
              <a:t>Joy</a:t>
            </a:r>
          </a:p>
        </p:txBody>
      </p:sp>
      <p:sp>
        <p:nvSpPr>
          <p:cNvPr id="6" name="TextBox 5">
            <a:extLst>
              <a:ext uri="{FF2B5EF4-FFF2-40B4-BE49-F238E27FC236}">
                <a16:creationId xmlns:a16="http://schemas.microsoft.com/office/drawing/2014/main" id="{282ACC20-ED3F-43AC-B8A2-621B25326518}"/>
              </a:ext>
            </a:extLst>
          </p:cNvPr>
          <p:cNvSpPr txBox="1"/>
          <p:nvPr/>
        </p:nvSpPr>
        <p:spPr>
          <a:xfrm>
            <a:off x="147047" y="2124148"/>
            <a:ext cx="359036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00B050"/>
                </a:solidFill>
                <a:effectLst/>
                <a:uLnTx/>
                <a:uFillTx/>
                <a:latin typeface="Century Gothic"/>
                <a:ea typeface="+mn-ea"/>
                <a:cs typeface="Calibri"/>
              </a:rPr>
              <a:t>Peace</a:t>
            </a:r>
            <a:r>
              <a:rPr kumimoji="0" lang="en-US" sz="6600" b="0" i="0" u="none" strike="noStrike" kern="1200" cap="none" spc="0" normalizeH="0" baseline="0" noProof="0">
                <a:ln>
                  <a:noFill/>
                </a:ln>
                <a:solidFill>
                  <a:srgbClr val="FF0000"/>
                </a:solidFill>
                <a:effectLst/>
                <a:uLnTx/>
                <a:uFillTx/>
                <a:latin typeface="Century Gothic"/>
                <a:ea typeface="+mn-ea"/>
                <a:cs typeface="Calibri"/>
              </a:rPr>
              <a:t> </a:t>
            </a:r>
          </a:p>
        </p:txBody>
      </p:sp>
      <p:sp>
        <p:nvSpPr>
          <p:cNvPr id="7" name="TextBox 6">
            <a:extLst>
              <a:ext uri="{FF2B5EF4-FFF2-40B4-BE49-F238E27FC236}">
                <a16:creationId xmlns:a16="http://schemas.microsoft.com/office/drawing/2014/main" id="{9158F39A-893E-4C1F-9D7E-4FD34E22B9F3}"/>
              </a:ext>
            </a:extLst>
          </p:cNvPr>
          <p:cNvSpPr txBox="1"/>
          <p:nvPr/>
        </p:nvSpPr>
        <p:spPr>
          <a:xfrm rot="20940000">
            <a:off x="5027166" y="4367485"/>
            <a:ext cx="437029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FC000"/>
                </a:solidFill>
                <a:effectLst/>
                <a:uLnTx/>
                <a:uFillTx/>
                <a:latin typeface="Century Gothic"/>
                <a:ea typeface="+mn-ea"/>
                <a:cs typeface="Calibri"/>
              </a:rPr>
              <a:t>Patience</a:t>
            </a:r>
          </a:p>
        </p:txBody>
      </p:sp>
      <p:sp>
        <p:nvSpPr>
          <p:cNvPr id="8" name="TextBox 7">
            <a:extLst>
              <a:ext uri="{FF2B5EF4-FFF2-40B4-BE49-F238E27FC236}">
                <a16:creationId xmlns:a16="http://schemas.microsoft.com/office/drawing/2014/main" id="{80E93710-A7FA-48BF-8A5D-105DD99F12BF}"/>
              </a:ext>
            </a:extLst>
          </p:cNvPr>
          <p:cNvSpPr txBox="1"/>
          <p:nvPr/>
        </p:nvSpPr>
        <p:spPr>
          <a:xfrm rot="660000">
            <a:off x="3508888" y="1959053"/>
            <a:ext cx="396688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0C0C0C"/>
                </a:solidFill>
                <a:effectLst/>
                <a:uLnTx/>
                <a:uFillTx/>
                <a:latin typeface="Century Gothic"/>
                <a:ea typeface="+mn-ea"/>
                <a:cs typeface="Calibri"/>
              </a:rPr>
              <a:t>Kindness</a:t>
            </a:r>
          </a:p>
        </p:txBody>
      </p:sp>
      <p:sp>
        <p:nvSpPr>
          <p:cNvPr id="9" name="TextBox 8">
            <a:extLst>
              <a:ext uri="{FF2B5EF4-FFF2-40B4-BE49-F238E27FC236}">
                <a16:creationId xmlns:a16="http://schemas.microsoft.com/office/drawing/2014/main" id="{58518DE5-4311-4471-9939-E28F0CC93B42}"/>
              </a:ext>
            </a:extLst>
          </p:cNvPr>
          <p:cNvSpPr txBox="1"/>
          <p:nvPr/>
        </p:nvSpPr>
        <p:spPr>
          <a:xfrm rot="21300000">
            <a:off x="-91558" y="4501627"/>
            <a:ext cx="458544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7030A0"/>
                </a:solidFill>
                <a:effectLst/>
                <a:uLnTx/>
                <a:uFillTx/>
                <a:latin typeface="Century Gothic"/>
                <a:ea typeface="+mn-ea"/>
                <a:cs typeface="Calibri"/>
              </a:rPr>
              <a:t>Goodness</a:t>
            </a:r>
          </a:p>
        </p:txBody>
      </p:sp>
      <p:sp>
        <p:nvSpPr>
          <p:cNvPr id="10" name="TextBox 9">
            <a:extLst>
              <a:ext uri="{FF2B5EF4-FFF2-40B4-BE49-F238E27FC236}">
                <a16:creationId xmlns:a16="http://schemas.microsoft.com/office/drawing/2014/main" id="{75E5C14A-0AB7-4E3B-A370-15BF8437C3CB}"/>
              </a:ext>
            </a:extLst>
          </p:cNvPr>
          <p:cNvSpPr txBox="1"/>
          <p:nvPr/>
        </p:nvSpPr>
        <p:spPr>
          <a:xfrm rot="-660000">
            <a:off x="4450975" y="3482788"/>
            <a:ext cx="494851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C0504D">
                    <a:lumMod val="75000"/>
                  </a:srgbClr>
                </a:solidFill>
                <a:effectLst/>
                <a:uLnTx/>
                <a:uFillTx/>
                <a:latin typeface="Century Gothic"/>
                <a:ea typeface="+mn-ea"/>
                <a:cs typeface="Calibri"/>
              </a:rPr>
              <a:t>Generosity</a:t>
            </a:r>
          </a:p>
        </p:txBody>
      </p:sp>
      <p:sp>
        <p:nvSpPr>
          <p:cNvPr id="11" name="TextBox 10">
            <a:extLst>
              <a:ext uri="{FF2B5EF4-FFF2-40B4-BE49-F238E27FC236}">
                <a16:creationId xmlns:a16="http://schemas.microsoft.com/office/drawing/2014/main" id="{549457C0-8249-4ED0-A437-58E15558D51A}"/>
              </a:ext>
            </a:extLst>
          </p:cNvPr>
          <p:cNvSpPr txBox="1"/>
          <p:nvPr/>
        </p:nvSpPr>
        <p:spPr>
          <a:xfrm>
            <a:off x="2783541" y="712694"/>
            <a:ext cx="517711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lumMod val="65000"/>
                    <a:lumOff val="35000"/>
                  </a:prstClr>
                </a:solidFill>
                <a:effectLst/>
                <a:uLnTx/>
                <a:uFillTx/>
                <a:latin typeface="Century Gothic"/>
                <a:ea typeface="+mn-ea"/>
                <a:cs typeface="Calibri"/>
              </a:rPr>
              <a:t>Gentleness</a:t>
            </a:r>
          </a:p>
        </p:txBody>
      </p:sp>
      <p:sp>
        <p:nvSpPr>
          <p:cNvPr id="12" name="TextBox 11">
            <a:extLst>
              <a:ext uri="{FF2B5EF4-FFF2-40B4-BE49-F238E27FC236}">
                <a16:creationId xmlns:a16="http://schemas.microsoft.com/office/drawing/2014/main" id="{A986A7CF-FBE8-47C7-9CB4-7B6D3005F115}"/>
              </a:ext>
            </a:extLst>
          </p:cNvPr>
          <p:cNvSpPr txBox="1"/>
          <p:nvPr/>
        </p:nvSpPr>
        <p:spPr>
          <a:xfrm>
            <a:off x="4208879" y="5881896"/>
            <a:ext cx="544605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C0504D">
                    <a:lumMod val="60000"/>
                    <a:lumOff val="40000"/>
                  </a:srgbClr>
                </a:solidFill>
                <a:effectLst/>
                <a:uLnTx/>
                <a:uFillTx/>
                <a:latin typeface="Century Gothic"/>
                <a:ea typeface="+mn-ea"/>
                <a:cs typeface="Calibri"/>
              </a:rPr>
              <a:t>Faithfulness</a:t>
            </a:r>
          </a:p>
        </p:txBody>
      </p:sp>
      <p:sp>
        <p:nvSpPr>
          <p:cNvPr id="13" name="TextBox 12">
            <a:extLst>
              <a:ext uri="{FF2B5EF4-FFF2-40B4-BE49-F238E27FC236}">
                <a16:creationId xmlns:a16="http://schemas.microsoft.com/office/drawing/2014/main" id="{DCD48A07-EEEF-474A-8EB1-3811B9FDAF40}"/>
              </a:ext>
            </a:extLst>
          </p:cNvPr>
          <p:cNvSpPr txBox="1"/>
          <p:nvPr/>
        </p:nvSpPr>
        <p:spPr>
          <a:xfrm rot="-840000">
            <a:off x="87604" y="3149188"/>
            <a:ext cx="404756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1F497D">
                    <a:lumMod val="40000"/>
                    <a:lumOff val="60000"/>
                  </a:srgbClr>
                </a:solidFill>
                <a:effectLst/>
                <a:uLnTx/>
                <a:uFillTx/>
                <a:latin typeface="Century Gothic"/>
                <a:ea typeface="+mn-ea"/>
                <a:cs typeface="Calibri"/>
              </a:rPr>
              <a:t>Chastity</a:t>
            </a:r>
          </a:p>
        </p:txBody>
      </p:sp>
      <p:sp>
        <p:nvSpPr>
          <p:cNvPr id="14" name="TextBox 13">
            <a:extLst>
              <a:ext uri="{FF2B5EF4-FFF2-40B4-BE49-F238E27FC236}">
                <a16:creationId xmlns:a16="http://schemas.microsoft.com/office/drawing/2014/main" id="{79D98538-5BE9-4925-95C9-292B3D296DCA}"/>
              </a:ext>
            </a:extLst>
          </p:cNvPr>
          <p:cNvSpPr txBox="1"/>
          <p:nvPr/>
        </p:nvSpPr>
        <p:spPr>
          <a:xfrm>
            <a:off x="5491858" y="1514437"/>
            <a:ext cx="371138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92D050"/>
                </a:solidFill>
                <a:effectLst/>
                <a:uLnTx/>
                <a:uFillTx/>
                <a:latin typeface="Century Gothic"/>
                <a:ea typeface="+mn-ea"/>
                <a:cs typeface="Calibri"/>
              </a:rPr>
              <a:t>Modesty</a:t>
            </a:r>
          </a:p>
        </p:txBody>
      </p:sp>
      <p:sp>
        <p:nvSpPr>
          <p:cNvPr id="15" name="TextBox 14">
            <a:extLst>
              <a:ext uri="{FF2B5EF4-FFF2-40B4-BE49-F238E27FC236}">
                <a16:creationId xmlns:a16="http://schemas.microsoft.com/office/drawing/2014/main" id="{DD53913E-BAEC-4371-B44A-085FC8DA2016}"/>
              </a:ext>
            </a:extLst>
          </p:cNvPr>
          <p:cNvSpPr txBox="1"/>
          <p:nvPr/>
        </p:nvSpPr>
        <p:spPr>
          <a:xfrm rot="21300000">
            <a:off x="38348" y="5519960"/>
            <a:ext cx="528469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FFF00"/>
                </a:solidFill>
                <a:effectLst/>
                <a:uLnTx/>
                <a:uFillTx/>
                <a:latin typeface="Century Gothic"/>
                <a:ea typeface="+mn-ea"/>
                <a:cs typeface="Calibri"/>
              </a:rPr>
              <a:t>Self-control</a:t>
            </a:r>
          </a:p>
        </p:txBody>
      </p:sp>
    </p:spTree>
    <p:extLst>
      <p:ext uri="{BB962C8B-B14F-4D97-AF65-F5344CB8AC3E}">
        <p14:creationId xmlns:p14="http://schemas.microsoft.com/office/powerpoint/2010/main" val="59780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aby being baptised">
            <a:extLst>
              <a:ext uri="{FF2B5EF4-FFF2-40B4-BE49-F238E27FC236}">
                <a16:creationId xmlns:a16="http://schemas.microsoft.com/office/drawing/2014/main" id="{552AE288-DD26-449C-92D7-4A7D9130D2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2717" y="1542329"/>
            <a:ext cx="3247368" cy="21735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AAEF72-5A54-434B-9A68-4042510AFA90}"/>
              </a:ext>
            </a:extLst>
          </p:cNvPr>
          <p:cNvSpPr txBox="1"/>
          <p:nvPr/>
        </p:nvSpPr>
        <p:spPr>
          <a:xfrm>
            <a:off x="775854" y="101138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t>Baptism</a:t>
            </a:r>
            <a:r>
              <a:rPr lang="en-US" sz="2800">
                <a:cs typeface="Calibri"/>
              </a:rPr>
              <a:t>​</a:t>
            </a:r>
          </a:p>
        </p:txBody>
      </p:sp>
      <p:sp>
        <p:nvSpPr>
          <p:cNvPr id="8" name="TextBox 7">
            <a:extLst>
              <a:ext uri="{FF2B5EF4-FFF2-40B4-BE49-F238E27FC236}">
                <a16:creationId xmlns:a16="http://schemas.microsoft.com/office/drawing/2014/main" id="{56C8AD0B-670D-4B62-9528-7FA4BD060DCF}"/>
              </a:ext>
            </a:extLst>
          </p:cNvPr>
          <p:cNvSpPr txBox="1"/>
          <p:nvPr/>
        </p:nvSpPr>
        <p:spPr>
          <a:xfrm>
            <a:off x="609600" y="3713018"/>
            <a:ext cx="32419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Light"/>
              </a:rPr>
              <a:t>Cleanses us from sin and joins us with Christ</a:t>
            </a:r>
            <a:endParaRPr lang="en-US" sz="2000">
              <a:cs typeface="Calibri" panose="020F0502020204030204"/>
            </a:endParaRPr>
          </a:p>
        </p:txBody>
      </p:sp>
      <p:pic>
        <p:nvPicPr>
          <p:cNvPr id="10" name="Picture 9" descr="A picture containing person, sitting, person, table&#10;&#10;Description automatically generated">
            <a:extLst>
              <a:ext uri="{FF2B5EF4-FFF2-40B4-BE49-F238E27FC236}">
                <a16:creationId xmlns:a16="http://schemas.microsoft.com/office/drawing/2014/main" id="{A38257FC-25FA-488B-875F-E5F0FD6A987E}"/>
              </a:ext>
            </a:extLst>
          </p:cNvPr>
          <p:cNvPicPr>
            <a:picLocks noChangeAspect="1"/>
          </p:cNvPicPr>
          <p:nvPr/>
        </p:nvPicPr>
        <p:blipFill>
          <a:blip r:embed="rId5"/>
          <a:stretch>
            <a:fillRect/>
          </a:stretch>
        </p:blipFill>
        <p:spPr>
          <a:xfrm>
            <a:off x="5005704" y="1534382"/>
            <a:ext cx="3382560" cy="2174211"/>
          </a:xfrm>
          <a:prstGeom prst="rect">
            <a:avLst/>
          </a:prstGeom>
        </p:spPr>
      </p:pic>
      <p:sp>
        <p:nvSpPr>
          <p:cNvPr id="11" name="TextBox 10">
            <a:extLst>
              <a:ext uri="{FF2B5EF4-FFF2-40B4-BE49-F238E27FC236}">
                <a16:creationId xmlns:a16="http://schemas.microsoft.com/office/drawing/2014/main" id="{EC841573-FDCB-464D-8793-5DEEC9424C6E}"/>
              </a:ext>
            </a:extLst>
          </p:cNvPr>
          <p:cNvSpPr txBox="1"/>
          <p:nvPr/>
        </p:nvSpPr>
        <p:spPr>
          <a:xfrm>
            <a:off x="5320146" y="101138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t>Eucharist</a:t>
            </a:r>
            <a:r>
              <a:rPr lang="en-US" sz="2800">
                <a:cs typeface="Calibri"/>
              </a:rPr>
              <a:t>​</a:t>
            </a:r>
            <a:endParaRPr lang="en-US" sz="2800"/>
          </a:p>
        </p:txBody>
      </p:sp>
      <p:sp>
        <p:nvSpPr>
          <p:cNvPr id="12" name="TextBox 11">
            <a:extLst>
              <a:ext uri="{FF2B5EF4-FFF2-40B4-BE49-F238E27FC236}">
                <a16:creationId xmlns:a16="http://schemas.microsoft.com/office/drawing/2014/main" id="{34F92F2C-5FAA-4DE6-B424-DE14AE5540AC}"/>
              </a:ext>
            </a:extLst>
          </p:cNvPr>
          <p:cNvSpPr txBox="1"/>
          <p:nvPr/>
        </p:nvSpPr>
        <p:spPr>
          <a:xfrm>
            <a:off x="5153891" y="3643745"/>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cs typeface="Calibri Light"/>
              </a:rPr>
              <a:t>Nourishes us and unites us with Christ</a:t>
            </a:r>
            <a:endParaRPr lang="en-US" sz="2400">
              <a:cs typeface="Calibri" panose="020F0502020204030204"/>
            </a:endParaRPr>
          </a:p>
        </p:txBody>
      </p:sp>
      <p:sp>
        <p:nvSpPr>
          <p:cNvPr id="13" name="TextBox 12">
            <a:extLst>
              <a:ext uri="{FF2B5EF4-FFF2-40B4-BE49-F238E27FC236}">
                <a16:creationId xmlns:a16="http://schemas.microsoft.com/office/drawing/2014/main" id="{7C49AABF-2378-41EF-B43C-FDA45F746E34}"/>
              </a:ext>
            </a:extLst>
          </p:cNvPr>
          <p:cNvSpPr txBox="1"/>
          <p:nvPr/>
        </p:nvSpPr>
        <p:spPr>
          <a:xfrm>
            <a:off x="1870363" y="360218"/>
            <a:ext cx="54171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cs typeface="Calibri"/>
              </a:rPr>
              <a:t>Sacraments of Initiation</a:t>
            </a:r>
          </a:p>
        </p:txBody>
      </p:sp>
      <p:pic>
        <p:nvPicPr>
          <p:cNvPr id="15" name="Picture 14" descr="A group of people standing around each other&#10;&#10;Description automatically generated">
            <a:extLst>
              <a:ext uri="{FF2B5EF4-FFF2-40B4-BE49-F238E27FC236}">
                <a16:creationId xmlns:a16="http://schemas.microsoft.com/office/drawing/2014/main" id="{7670580D-83E0-4EF0-8ADE-4249EB282CB1}"/>
              </a:ext>
            </a:extLst>
          </p:cNvPr>
          <p:cNvPicPr>
            <a:picLocks noChangeAspect="1"/>
          </p:cNvPicPr>
          <p:nvPr/>
        </p:nvPicPr>
        <p:blipFill>
          <a:blip r:embed="rId6"/>
          <a:stretch>
            <a:fillRect/>
          </a:stretch>
        </p:blipFill>
        <p:spPr>
          <a:xfrm>
            <a:off x="2353976" y="4705742"/>
            <a:ext cx="2648814" cy="1790988"/>
          </a:xfrm>
          <a:prstGeom prst="rect">
            <a:avLst/>
          </a:prstGeom>
        </p:spPr>
      </p:pic>
      <p:sp>
        <p:nvSpPr>
          <p:cNvPr id="16" name="TextBox 15">
            <a:extLst>
              <a:ext uri="{FF2B5EF4-FFF2-40B4-BE49-F238E27FC236}">
                <a16:creationId xmlns:a16="http://schemas.microsoft.com/office/drawing/2014/main" id="{A5CF6BB6-2B92-4231-9ABF-B45047918712}"/>
              </a:ext>
            </a:extLst>
          </p:cNvPr>
          <p:cNvSpPr txBox="1"/>
          <p:nvPr/>
        </p:nvSpPr>
        <p:spPr>
          <a:xfrm>
            <a:off x="5153891" y="5278581"/>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alibri Light"/>
                <a:cs typeface="Calibri Light"/>
              </a:rPr>
              <a:t>We receive the Gifts of the Holy Spirit</a:t>
            </a:r>
            <a:r>
              <a:rPr lang="en-US" sz="2400">
                <a:latin typeface="Calibri Light"/>
                <a:cs typeface="Calibri"/>
              </a:rPr>
              <a:t>​</a:t>
            </a:r>
            <a:endParaRPr lang="en-US" sz="2400">
              <a:latin typeface="Calibri Light"/>
            </a:endParaRPr>
          </a:p>
        </p:txBody>
      </p:sp>
      <p:sp>
        <p:nvSpPr>
          <p:cNvPr id="18" name="Title 1">
            <a:extLst>
              <a:ext uri="{FF2B5EF4-FFF2-40B4-BE49-F238E27FC236}">
                <a16:creationId xmlns:a16="http://schemas.microsoft.com/office/drawing/2014/main" id="{521D1958-061B-436B-B44F-AE606665205D}"/>
              </a:ext>
            </a:extLst>
          </p:cNvPr>
          <p:cNvSpPr>
            <a:spLocks noGrp="1"/>
          </p:cNvSpPr>
          <p:nvPr>
            <p:ph type="title"/>
          </p:nvPr>
        </p:nvSpPr>
        <p:spPr>
          <a:xfrm>
            <a:off x="5157027" y="4451391"/>
            <a:ext cx="2493819" cy="1143000"/>
          </a:xfrm>
        </p:spPr>
        <p:txBody>
          <a:bodyPr>
            <a:normAutofit/>
          </a:bodyPr>
          <a:lstStyle/>
          <a:p>
            <a:r>
              <a:rPr lang="en-GB" sz="2800">
                <a:latin typeface="Calibri"/>
                <a:cs typeface="Calibri"/>
              </a:rPr>
              <a:t>Confirmation</a:t>
            </a:r>
          </a:p>
        </p:txBody>
      </p:sp>
    </p:spTree>
    <p:extLst>
      <p:ext uri="{BB962C8B-B14F-4D97-AF65-F5344CB8AC3E}">
        <p14:creationId xmlns:p14="http://schemas.microsoft.com/office/powerpoint/2010/main" val="15993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AAEF72-5A54-434B-9A68-4042510AFA90}"/>
              </a:ext>
            </a:extLst>
          </p:cNvPr>
          <p:cNvSpPr txBox="1"/>
          <p:nvPr/>
        </p:nvSpPr>
        <p:spPr>
          <a:xfrm>
            <a:off x="969817" y="145472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a:t>
            </a:r>
            <a:r>
              <a:rPr lang="en-US" sz="2800">
                <a:ea typeface="+mn-lt"/>
                <a:cs typeface="+mn-lt"/>
              </a:rPr>
              <a:t>Reconciliation</a:t>
            </a:r>
            <a:endParaRPr lang="en-US" sz="2800">
              <a:cs typeface="Calibri"/>
            </a:endParaRPr>
          </a:p>
        </p:txBody>
      </p:sp>
      <p:sp>
        <p:nvSpPr>
          <p:cNvPr id="8" name="TextBox 7">
            <a:extLst>
              <a:ext uri="{FF2B5EF4-FFF2-40B4-BE49-F238E27FC236}">
                <a16:creationId xmlns:a16="http://schemas.microsoft.com/office/drawing/2014/main" id="{56C8AD0B-670D-4B62-9528-7FA4BD060DCF}"/>
              </a:ext>
            </a:extLst>
          </p:cNvPr>
          <p:cNvSpPr txBox="1"/>
          <p:nvPr/>
        </p:nvSpPr>
        <p:spPr>
          <a:xfrm>
            <a:off x="720436" y="5680364"/>
            <a:ext cx="32419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Calibri"/>
                <a:cs typeface="Calibri"/>
              </a:rPr>
              <a:t>Reconciles us with Christ</a:t>
            </a:r>
            <a:endParaRPr lang="en-GB" sz="3200">
              <a:latin typeface="Calibri Light"/>
              <a:cs typeface="Calibri Light"/>
            </a:endParaRPr>
          </a:p>
        </p:txBody>
      </p:sp>
      <p:sp>
        <p:nvSpPr>
          <p:cNvPr id="11" name="TextBox 10">
            <a:extLst>
              <a:ext uri="{FF2B5EF4-FFF2-40B4-BE49-F238E27FC236}">
                <a16:creationId xmlns:a16="http://schemas.microsoft.com/office/drawing/2014/main" id="{EC841573-FDCB-464D-8793-5DEEC9424C6E}"/>
              </a:ext>
            </a:extLst>
          </p:cNvPr>
          <p:cNvSpPr txBox="1"/>
          <p:nvPr/>
        </p:nvSpPr>
        <p:spPr>
          <a:xfrm>
            <a:off x="4904509" y="1454729"/>
            <a:ext cx="3408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a:t>
            </a:r>
            <a:r>
              <a:rPr lang="en-US" sz="2800">
                <a:ea typeface="+mn-lt"/>
                <a:cs typeface="+mn-lt"/>
              </a:rPr>
              <a:t>Anointing of the Sick</a:t>
            </a:r>
            <a:endParaRPr lang="en-US" sz="2800"/>
          </a:p>
        </p:txBody>
      </p:sp>
      <p:sp>
        <p:nvSpPr>
          <p:cNvPr id="12" name="TextBox 11">
            <a:extLst>
              <a:ext uri="{FF2B5EF4-FFF2-40B4-BE49-F238E27FC236}">
                <a16:creationId xmlns:a16="http://schemas.microsoft.com/office/drawing/2014/main" id="{34F92F2C-5FAA-4DE6-B424-DE14AE5540AC}"/>
              </a:ext>
            </a:extLst>
          </p:cNvPr>
          <p:cNvSpPr txBox="1"/>
          <p:nvPr/>
        </p:nvSpPr>
        <p:spPr>
          <a:xfrm>
            <a:off x="4724400" y="5680363"/>
            <a:ext cx="39208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mn-lt"/>
                <a:cs typeface="+mn-lt"/>
              </a:rPr>
              <a:t>We are healed, strengthened and consoled</a:t>
            </a:r>
            <a:endParaRPr lang="en-US">
              <a:latin typeface="Calibri Light"/>
            </a:endParaRPr>
          </a:p>
        </p:txBody>
      </p:sp>
      <p:sp>
        <p:nvSpPr>
          <p:cNvPr id="13" name="TextBox 12">
            <a:extLst>
              <a:ext uri="{FF2B5EF4-FFF2-40B4-BE49-F238E27FC236}">
                <a16:creationId xmlns:a16="http://schemas.microsoft.com/office/drawing/2014/main" id="{7C49AABF-2378-41EF-B43C-FDA45F746E34}"/>
              </a:ext>
            </a:extLst>
          </p:cNvPr>
          <p:cNvSpPr txBox="1"/>
          <p:nvPr/>
        </p:nvSpPr>
        <p:spPr>
          <a:xfrm>
            <a:off x="1870363" y="360218"/>
            <a:ext cx="54171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cs typeface="Calibri"/>
              </a:rPr>
              <a:t>Sacraments of Healing</a:t>
            </a:r>
          </a:p>
        </p:txBody>
      </p:sp>
      <p:pic>
        <p:nvPicPr>
          <p:cNvPr id="2" name="Picture 2" descr="Image result for priest absolution">
            <a:extLst>
              <a:ext uri="{FF2B5EF4-FFF2-40B4-BE49-F238E27FC236}">
                <a16:creationId xmlns:a16="http://schemas.microsoft.com/office/drawing/2014/main" id="{E764A9A1-EC8A-4420-A2B7-2286FA0511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7933" y="2235863"/>
            <a:ext cx="3113463" cy="337669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 picture containing building, window, zebra&#10;&#10;Description automatically generated">
            <a:extLst>
              <a:ext uri="{FF2B5EF4-FFF2-40B4-BE49-F238E27FC236}">
                <a16:creationId xmlns:a16="http://schemas.microsoft.com/office/drawing/2014/main" id="{F263279C-2174-4C00-B66A-49B87D8E349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492583" y="2180424"/>
            <a:ext cx="2243011" cy="3325757"/>
          </a:xfrm>
        </p:spPr>
      </p:pic>
    </p:spTree>
    <p:extLst>
      <p:ext uri="{BB962C8B-B14F-4D97-AF65-F5344CB8AC3E}">
        <p14:creationId xmlns:p14="http://schemas.microsoft.com/office/powerpoint/2010/main" val="225827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AAEF72-5A54-434B-9A68-4042510AFA90}"/>
              </a:ext>
            </a:extLst>
          </p:cNvPr>
          <p:cNvSpPr txBox="1"/>
          <p:nvPr/>
        </p:nvSpPr>
        <p:spPr>
          <a:xfrm>
            <a:off x="969817" y="1454728"/>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a:t>
            </a:r>
            <a:r>
              <a:rPr lang="en-GB" sz="2800">
                <a:ea typeface="+mn-lt"/>
                <a:cs typeface="+mn-lt"/>
              </a:rPr>
              <a:t>Marriage</a:t>
            </a:r>
            <a:endParaRPr lang="en-US" sz="2800">
              <a:ea typeface="+mn-lt"/>
              <a:cs typeface="+mn-lt"/>
            </a:endParaRPr>
          </a:p>
          <a:p>
            <a:pPr algn="ctr"/>
            <a:endParaRPr lang="en-US" sz="2800">
              <a:cs typeface="Calibri"/>
            </a:endParaRPr>
          </a:p>
        </p:txBody>
      </p:sp>
      <p:sp>
        <p:nvSpPr>
          <p:cNvPr id="8" name="TextBox 7">
            <a:extLst>
              <a:ext uri="{FF2B5EF4-FFF2-40B4-BE49-F238E27FC236}">
                <a16:creationId xmlns:a16="http://schemas.microsoft.com/office/drawing/2014/main" id="{56C8AD0B-670D-4B62-9528-7FA4BD060DCF}"/>
              </a:ext>
            </a:extLst>
          </p:cNvPr>
          <p:cNvSpPr txBox="1"/>
          <p:nvPr/>
        </p:nvSpPr>
        <p:spPr>
          <a:xfrm>
            <a:off x="720436" y="5680364"/>
            <a:ext cx="32419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Light"/>
                <a:cs typeface="Calibri Light"/>
              </a:rPr>
              <a:t>Perfects the couples love</a:t>
            </a:r>
            <a:endParaRPr lang="en-US" sz="2400">
              <a:ea typeface="+mn-lt"/>
              <a:cs typeface="+mn-lt"/>
            </a:endParaRPr>
          </a:p>
          <a:p>
            <a:pPr algn="ctr"/>
            <a:endParaRPr lang="en-US" sz="2400">
              <a:latin typeface="Calibri Light"/>
              <a:cs typeface="Calibri"/>
            </a:endParaRPr>
          </a:p>
        </p:txBody>
      </p:sp>
      <p:sp>
        <p:nvSpPr>
          <p:cNvPr id="11" name="TextBox 10">
            <a:extLst>
              <a:ext uri="{FF2B5EF4-FFF2-40B4-BE49-F238E27FC236}">
                <a16:creationId xmlns:a16="http://schemas.microsoft.com/office/drawing/2014/main" id="{EC841573-FDCB-464D-8793-5DEEC9424C6E}"/>
              </a:ext>
            </a:extLst>
          </p:cNvPr>
          <p:cNvSpPr txBox="1"/>
          <p:nvPr/>
        </p:nvSpPr>
        <p:spPr>
          <a:xfrm>
            <a:off x="4904509" y="1454729"/>
            <a:ext cx="3408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​Holy Orders</a:t>
            </a:r>
            <a:endParaRPr lang="en-US" sz="2800"/>
          </a:p>
        </p:txBody>
      </p:sp>
      <p:sp>
        <p:nvSpPr>
          <p:cNvPr id="12" name="TextBox 11">
            <a:extLst>
              <a:ext uri="{FF2B5EF4-FFF2-40B4-BE49-F238E27FC236}">
                <a16:creationId xmlns:a16="http://schemas.microsoft.com/office/drawing/2014/main" id="{34F92F2C-5FAA-4DE6-B424-DE14AE5540AC}"/>
              </a:ext>
            </a:extLst>
          </p:cNvPr>
          <p:cNvSpPr txBox="1"/>
          <p:nvPr/>
        </p:nvSpPr>
        <p:spPr>
          <a:xfrm>
            <a:off x="4724400" y="5680363"/>
            <a:ext cx="39208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mn-lt"/>
                <a:cs typeface="+mn-lt"/>
              </a:rPr>
              <a:t>Sharing in Christ’s Mission</a:t>
            </a:r>
            <a:endParaRPr lang="en-US">
              <a:latin typeface="Calibri Light"/>
            </a:endParaRPr>
          </a:p>
        </p:txBody>
      </p:sp>
      <p:sp>
        <p:nvSpPr>
          <p:cNvPr id="13" name="TextBox 12">
            <a:extLst>
              <a:ext uri="{FF2B5EF4-FFF2-40B4-BE49-F238E27FC236}">
                <a16:creationId xmlns:a16="http://schemas.microsoft.com/office/drawing/2014/main" id="{7C49AABF-2378-41EF-B43C-FDA45F746E34}"/>
              </a:ext>
            </a:extLst>
          </p:cNvPr>
          <p:cNvSpPr txBox="1"/>
          <p:nvPr/>
        </p:nvSpPr>
        <p:spPr>
          <a:xfrm>
            <a:off x="1870363" y="360218"/>
            <a:ext cx="54171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cs typeface="Calibri"/>
              </a:rPr>
              <a:t>Sacraments of Mission</a:t>
            </a:r>
          </a:p>
        </p:txBody>
      </p:sp>
      <p:pic>
        <p:nvPicPr>
          <p:cNvPr id="3" name="Picture 2" descr="A close up of text on a white background&#10;&#10;Description automatically generated">
            <a:extLst>
              <a:ext uri="{FF2B5EF4-FFF2-40B4-BE49-F238E27FC236}">
                <a16:creationId xmlns:a16="http://schemas.microsoft.com/office/drawing/2014/main" id="{807CBC2F-B1C9-433D-97B5-3E9BF9DDB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57" y="2412088"/>
            <a:ext cx="3073107" cy="2688517"/>
          </a:xfrm>
          <a:prstGeom prst="rect">
            <a:avLst/>
          </a:prstGeom>
        </p:spPr>
      </p:pic>
      <p:pic>
        <p:nvPicPr>
          <p:cNvPr id="4" name="Picture 6" descr="Image result for bride and groom">
            <a:extLst>
              <a:ext uri="{FF2B5EF4-FFF2-40B4-BE49-F238E27FC236}">
                <a16:creationId xmlns:a16="http://schemas.microsoft.com/office/drawing/2014/main" id="{86D47B35-4467-4D72-BC5E-E94480355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765" y="2175270"/>
            <a:ext cx="2448099" cy="30790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ordination of jim dean">
            <a:extLst>
              <a:ext uri="{FF2B5EF4-FFF2-40B4-BE49-F238E27FC236}">
                <a16:creationId xmlns:a16="http://schemas.microsoft.com/office/drawing/2014/main" id="{F71D7EAC-DFBB-49DF-A540-D1419A289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013" y="2415705"/>
            <a:ext cx="3540299" cy="26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1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54630" y="2561248"/>
            <a:ext cx="4578895" cy="2031055"/>
          </a:xfrm>
        </p:spPr>
        <p:txBody>
          <a:bodyPr vert="horz" lIns="91440" tIns="45720" rIns="91440" bIns="45720" rtlCol="0" anchor="b">
            <a:noAutofit/>
          </a:bodyPr>
          <a:lstStyle/>
          <a:p>
            <a:pPr>
              <a:lnSpc>
                <a:spcPct val="90000"/>
              </a:lnSpc>
            </a:pPr>
            <a:r>
              <a:rPr lang="en-US" sz="3600" kern="1200">
                <a:solidFill>
                  <a:srgbClr val="FFFFFF"/>
                </a:solidFill>
                <a:latin typeface="+mj-lt"/>
                <a:ea typeface="+mj-ea"/>
                <a:cs typeface="+mj-cs"/>
              </a:rPr>
              <a:t>Why do we </a:t>
            </a:r>
            <a:r>
              <a:rPr lang="en-US" sz="3600" i="1" kern="1200">
                <a:solidFill>
                  <a:srgbClr val="FFFFFF"/>
                </a:solidFill>
                <a:latin typeface="+mj-lt"/>
                <a:ea typeface="+mj-ea"/>
                <a:cs typeface="+mj-cs"/>
              </a:rPr>
              <a:t>have </a:t>
            </a:r>
            <a:r>
              <a:rPr lang="en-US" sz="3600" kern="1200">
                <a:solidFill>
                  <a:srgbClr val="FFFFFF"/>
                </a:solidFill>
                <a:latin typeface="+mj-lt"/>
                <a:ea typeface="+mj-ea"/>
                <a:cs typeface="+mj-cs"/>
              </a:rPr>
              <a:t>the sacraments?</a:t>
            </a:r>
            <a:br>
              <a:rPr lang="en-US" sz="3600" kern="1200"/>
            </a:br>
            <a:br>
              <a:rPr lang="en-US" sz="3600" kern="1200"/>
            </a:br>
            <a:r>
              <a:rPr lang="en-US" sz="3600" kern="1200">
                <a:solidFill>
                  <a:srgbClr val="FFFFFF"/>
                </a:solidFill>
                <a:latin typeface="+mj-lt"/>
                <a:ea typeface="+mj-ea"/>
                <a:cs typeface="+mj-cs"/>
              </a:rPr>
              <a:t>Why do we </a:t>
            </a:r>
            <a:r>
              <a:rPr lang="en-US" sz="3600" i="1" kern="1200">
                <a:solidFill>
                  <a:srgbClr val="FFFFFF"/>
                </a:solidFill>
                <a:latin typeface="+mj-lt"/>
                <a:ea typeface="+mj-ea"/>
                <a:cs typeface="+mj-cs"/>
              </a:rPr>
              <a:t>need</a:t>
            </a:r>
            <a:r>
              <a:rPr lang="en-US" sz="3600" kern="1200">
                <a:solidFill>
                  <a:srgbClr val="FFFFFF"/>
                </a:solidFill>
                <a:latin typeface="+mj-lt"/>
                <a:ea typeface="+mj-ea"/>
                <a:cs typeface="+mj-cs"/>
              </a:rPr>
              <a:t> the sacraments?</a:t>
            </a:r>
          </a:p>
        </p:txBody>
      </p:sp>
    </p:spTree>
    <p:extLst>
      <p:ext uri="{BB962C8B-B14F-4D97-AF65-F5344CB8AC3E}">
        <p14:creationId xmlns:p14="http://schemas.microsoft.com/office/powerpoint/2010/main" val="361890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person, holding, person&#10;&#10;Description automatically generated">
            <a:extLst>
              <a:ext uri="{FF2B5EF4-FFF2-40B4-BE49-F238E27FC236}">
                <a16:creationId xmlns:a16="http://schemas.microsoft.com/office/drawing/2014/main" id="{6EF296AC-581B-4C16-A4C2-36C13B2162A6}"/>
              </a:ext>
            </a:extLst>
          </p:cNvPr>
          <p:cNvPicPr>
            <a:picLocks noChangeAspect="1"/>
          </p:cNvPicPr>
          <p:nvPr/>
        </p:nvPicPr>
        <p:blipFill rotWithShape="1">
          <a:blip r:embed="rId3"/>
          <a:srcRect t="8205" r="-2" b="2833"/>
          <a:stretch/>
        </p:blipFill>
        <p:spPr>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13" name="Freeform: Shape 12">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C91327A0-2FEB-477F-A719-D3EB90FDE20C}"/>
              </a:ext>
            </a:extLst>
          </p:cNvPr>
          <p:cNvSpPr>
            <a:spLocks noGrp="1"/>
          </p:cNvSpPr>
          <p:nvPr>
            <p:ph type="title"/>
          </p:nvPr>
        </p:nvSpPr>
        <p:spPr>
          <a:xfrm>
            <a:off x="372143" y="1101306"/>
            <a:ext cx="3833908" cy="3884582"/>
          </a:xfrm>
        </p:spPr>
        <p:txBody>
          <a:bodyPr anchor="ctr">
            <a:normAutofit/>
          </a:bodyPr>
          <a:lstStyle/>
          <a:p>
            <a:pPr>
              <a:lnSpc>
                <a:spcPct val="90000"/>
              </a:lnSpc>
            </a:pPr>
            <a:r>
              <a:rPr lang="en-US" sz="4000">
                <a:solidFill>
                  <a:srgbClr val="FFFFFF"/>
                </a:solidFill>
                <a:cs typeface="Calibri"/>
              </a:rPr>
              <a:t>The sacraments are an outward sign of an inward grace...</a:t>
            </a:r>
            <a:endParaRPr lang="en-US" sz="3200">
              <a:solidFill>
                <a:srgbClr val="FFFFFF"/>
              </a:solidFill>
              <a:cs typeface="Calibri"/>
            </a:endParaRPr>
          </a:p>
        </p:txBody>
      </p:sp>
    </p:spTree>
    <p:extLst>
      <p:ext uri="{BB962C8B-B14F-4D97-AF65-F5344CB8AC3E}">
        <p14:creationId xmlns:p14="http://schemas.microsoft.com/office/powerpoint/2010/main" val="375158212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5000" r="-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E751E-FD88-4D83-9FD9-22AD764B5D27}"/>
              </a:ext>
            </a:extLst>
          </p:cNvPr>
          <p:cNvSpPr txBox="1"/>
          <p:nvPr/>
        </p:nvSpPr>
        <p:spPr>
          <a:xfrm>
            <a:off x="439948" y="1374475"/>
            <a:ext cx="870980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444444"/>
                </a:solidFill>
                <a:cs typeface="Calibri"/>
              </a:rPr>
              <a:t>​</a:t>
            </a:r>
            <a:endParaRPr lang="en-US" sz="5400">
              <a:solidFill>
                <a:srgbClr val="444444"/>
              </a:solidFill>
              <a:cs typeface="Calibri"/>
            </a:endParaRPr>
          </a:p>
          <a:p>
            <a:r>
              <a:rPr lang="en-GB" sz="6000" b="1">
                <a:solidFill>
                  <a:srgbClr val="444444"/>
                </a:solidFill>
                <a:cs typeface="Calibri"/>
              </a:rPr>
              <a:t>Activity:</a:t>
            </a:r>
            <a:r>
              <a:rPr lang="en-US" sz="6000">
                <a:solidFill>
                  <a:srgbClr val="444444"/>
                </a:solidFill>
                <a:cs typeface="Calibri"/>
              </a:rPr>
              <a:t>​</a:t>
            </a:r>
          </a:p>
          <a:p>
            <a:r>
              <a:rPr lang="en-GB" sz="4800">
                <a:solidFill>
                  <a:srgbClr val="444444"/>
                </a:solidFill>
                <a:cs typeface="Calibri"/>
              </a:rPr>
              <a:t>With a partner make a list of times when we might use signs to communicate something.</a:t>
            </a:r>
          </a:p>
        </p:txBody>
      </p:sp>
    </p:spTree>
    <p:extLst>
      <p:ext uri="{BB962C8B-B14F-4D97-AF65-F5344CB8AC3E}">
        <p14:creationId xmlns:p14="http://schemas.microsoft.com/office/powerpoint/2010/main" val="3540480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3958</Words>
  <Application>Microsoft Office PowerPoint</Application>
  <PresentationFormat>On-screen Show (4:3)</PresentationFormat>
  <Paragraphs>274</Paragraphs>
  <Slides>33</Slides>
  <Notes>32</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Calibri Light</vt:lpstr>
      <vt:lpstr>Century Gothic</vt:lpstr>
      <vt:lpstr>Office Theme</vt:lpstr>
      <vt:lpstr>1_Office Theme</vt:lpstr>
      <vt:lpstr>2_Office Theme</vt:lpstr>
      <vt:lpstr>S1 Confirmation Class Lessons</vt:lpstr>
      <vt:lpstr>PowerPoint Presentation</vt:lpstr>
      <vt:lpstr>PowerPoint Presentation</vt:lpstr>
      <vt:lpstr>Confirmation</vt:lpstr>
      <vt:lpstr>PowerPoint Presentation</vt:lpstr>
      <vt:lpstr>PowerPoint Presentation</vt:lpstr>
      <vt:lpstr>Why do we have the sacraments?  Why do we need the sacraments?</vt:lpstr>
      <vt:lpstr>The sacraments are an outward sign of an inward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Holy Spirit:  Gifts and Fruits</vt:lpstr>
      <vt:lpstr>PowerPoint Presentation</vt:lpstr>
      <vt:lpstr>PowerPoint Presentation</vt:lpstr>
      <vt:lpstr>Bonus Points</vt:lpstr>
      <vt:lpstr>Sacred Scripture</vt:lpstr>
      <vt:lpstr>Mark 1: 9-13 </vt:lpstr>
      <vt:lpstr>Prayer to the Holy Spirit</vt:lpstr>
      <vt:lpstr>The Holy Spirit in Scripture</vt:lpstr>
      <vt:lpstr>PowerPoint Presentation</vt:lpstr>
      <vt:lpstr>Think...</vt:lpstr>
      <vt:lpstr>Pentecost: Birthday of the Church</vt:lpstr>
      <vt:lpstr>The Gifts  of the Holy Spirit</vt:lpstr>
      <vt:lpstr>Isaiah 11:1-5 The Branch from Jesse</vt:lpstr>
      <vt:lpstr>PowerPoint Presentation</vt:lpstr>
      <vt:lpstr>The Fruits of the Holy Spirit</vt:lpstr>
      <vt:lpstr>What does Scripture tell us? </vt:lpstr>
      <vt:lpstr>PowerPoint Presentation</vt:lpstr>
      <vt:lpstr>The Fruits of the Holy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Sweeney</dc:creator>
  <cp:lastModifiedBy>Joanna Sweeney</cp:lastModifiedBy>
  <cp:revision>13</cp:revision>
  <dcterms:created xsi:type="dcterms:W3CDTF">2017-04-11T15:17:03Z</dcterms:created>
  <dcterms:modified xsi:type="dcterms:W3CDTF">2020-10-05T17:53:06Z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3378621</vt:lpwstr>
  </property>
  <property fmtid="{D5CDD505-2E9C-101B-9397-08002B2CF9AE}" pid="3" name="NXPowerLiteSettings">
    <vt:lpwstr>C7000400038000</vt:lpwstr>
  </property>
  <property fmtid="{D5CDD505-2E9C-101B-9397-08002B2CF9AE}" pid="4" name="NXPowerLiteVersion">
    <vt:lpwstr>S9.0.1</vt:lpwstr>
  </property>
</Properties>
</file>